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26"/>
  </p:notesMasterIdLst>
  <p:sldIdLst>
    <p:sldId id="257" r:id="rId3"/>
    <p:sldId id="258" r:id="rId4"/>
    <p:sldId id="259" r:id="rId5"/>
    <p:sldId id="260" r:id="rId6"/>
    <p:sldId id="261" r:id="rId7"/>
    <p:sldId id="264" r:id="rId8"/>
    <p:sldId id="272" r:id="rId9"/>
    <p:sldId id="286" r:id="rId10"/>
    <p:sldId id="275" r:id="rId11"/>
    <p:sldId id="287" r:id="rId12"/>
    <p:sldId id="288" r:id="rId13"/>
    <p:sldId id="289" r:id="rId14"/>
    <p:sldId id="277" r:id="rId15"/>
    <p:sldId id="281" r:id="rId16"/>
    <p:sldId id="282" r:id="rId17"/>
    <p:sldId id="285" r:id="rId18"/>
    <p:sldId id="278" r:id="rId19"/>
    <p:sldId id="279" r:id="rId20"/>
    <p:sldId id="262" r:id="rId21"/>
    <p:sldId id="280" r:id="rId22"/>
    <p:sldId id="271" r:id="rId23"/>
    <p:sldId id="283" r:id="rId24"/>
    <p:sldId id="290" r:id="rId2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2" d="100"/>
          <a:sy n="122" d="100"/>
        </p:scale>
        <p:origin x="-123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042F32E9-6EE7-491B-9772-43B5CE25CD22}" type="datetimeFigureOut">
              <a:rPr lang="en-US" smtClean="0"/>
              <a:t>12/28/2016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EF9ADDC4-2A79-4929-AC70-F8DA078DE7F3}" type="slidenum">
              <a:rPr lang="en-US" smtClean="0"/>
              <a:t>‹#›</a:t>
            </a:fld>
            <a:endParaRPr lang="en-US" dirty="0"/>
          </a:p>
        </p:txBody>
      </p:sp>
    </p:spTree>
    <p:extLst>
      <p:ext uri="{BB962C8B-B14F-4D97-AF65-F5344CB8AC3E}">
        <p14:creationId xmlns:p14="http://schemas.microsoft.com/office/powerpoint/2010/main" val="203878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Scenario:</a:t>
            </a:r>
            <a:r>
              <a:rPr lang="en-US" dirty="0" smtClean="0"/>
              <a:t>  If Bob Lopez goes to a Golf center and gets a new membership, an account is created in the Siriusware system.  Bob pays and is issued a Golf membership pass.  Bob can also go to a Senior Center, the Senior Center personnel should do a guest lookup to see if Bob is in the system.  Because Bob opened a membership at a golf center, he is in the system.   The Senior Center staff can now issue Bob Lopez a Senior Affairs Membership based on his eligibility and is issued a Membership card from the senior Center.  Bob now has two passes, one for Golf and one for Senior affairs, holds specific pass/membership cards for each, but only has one account in the Siriusware system.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4B66375-9BAC-42A9-B1EF-A9DE97137FE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849692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365E0E-1D57-4B1A-B110-CF167EBFE422}" type="datetime1">
              <a:rPr lang="en-US" smtClean="0"/>
              <a:t>12/28/2016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C5674C-C03B-434A-ABBB-BD86BF292A62}" type="datetime1">
              <a:rPr lang="en-US" smtClean="0"/>
              <a:t>12/28/2016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F0C33E-583F-4EA9-8AAF-5596BC398F8D}" type="datetime1">
              <a:rPr lang="en-US" smtClean="0"/>
              <a:t>12/28/2016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76F939-49A0-4388-B1E7-1C723EF88675}"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515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746E09-D0E0-41F5-9A22-BC3B82F1BE3B}"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1262285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52BB77-7E61-488D-8C68-2FBFFE152A94}"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87997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29565D-6E1C-4EFD-B9BF-DA681A30407D}" type="datetime1">
              <a:rPr lang="en-US" smtClean="0">
                <a:solidFill>
                  <a:srgbClr val="3E3D2D"/>
                </a:solidFill>
              </a:rPr>
              <a:t>12/28/2016</a:t>
            </a:fld>
            <a:endParaRPr lang="en-US" dirty="0">
              <a:solidFill>
                <a:srgbClr val="3E3D2D"/>
              </a:solidFill>
            </a:endParaRPr>
          </a:p>
        </p:txBody>
      </p:sp>
      <p:sp>
        <p:nvSpPr>
          <p:cNvPr id="6" name="Footer Placeholder 5"/>
          <p:cNvSpPr>
            <a:spLocks noGrp="1"/>
          </p:cNvSpPr>
          <p:nvPr>
            <p:ph type="ftr" sz="quarter" idx="11"/>
          </p:nvPr>
        </p:nvSpPr>
        <p:spPr/>
        <p:txBody>
          <a:bodyPr/>
          <a:lstStyle/>
          <a:p>
            <a:endParaRPr lang="en-US" dirty="0">
              <a:solidFill>
                <a:srgbClr val="3E3D2D"/>
              </a:solidFill>
            </a:endParaRPr>
          </a:p>
        </p:txBody>
      </p:sp>
      <p:sp>
        <p:nvSpPr>
          <p:cNvPr id="7" name="Slide Number Placeholder 6"/>
          <p:cNvSpPr>
            <a:spLocks noGrp="1"/>
          </p:cNvSpPr>
          <p:nvPr>
            <p:ph type="sldNum" sz="quarter" idx="12"/>
          </p:nvPr>
        </p:nvSpPr>
        <p:spPr/>
        <p:txBody>
          <a:body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311312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A1ADDA-2404-4AC1-BDDF-A380230A47FD}" type="datetime1">
              <a:rPr lang="en-US" smtClean="0">
                <a:solidFill>
                  <a:srgbClr val="3E3D2D"/>
                </a:solidFill>
              </a:rPr>
              <a:t>12/28/2016</a:t>
            </a:fld>
            <a:endParaRPr lang="en-US" dirty="0">
              <a:solidFill>
                <a:srgbClr val="3E3D2D"/>
              </a:solidFill>
            </a:endParaRPr>
          </a:p>
        </p:txBody>
      </p:sp>
      <p:sp>
        <p:nvSpPr>
          <p:cNvPr id="8" name="Footer Placeholder 7"/>
          <p:cNvSpPr>
            <a:spLocks noGrp="1"/>
          </p:cNvSpPr>
          <p:nvPr>
            <p:ph type="ftr" sz="quarter" idx="11"/>
          </p:nvPr>
        </p:nvSpPr>
        <p:spPr/>
        <p:txBody>
          <a:bodyPr/>
          <a:lstStyle/>
          <a:p>
            <a:endParaRPr lang="en-US" dirty="0">
              <a:solidFill>
                <a:srgbClr val="3E3D2D"/>
              </a:solidFill>
            </a:endParaRPr>
          </a:p>
        </p:txBody>
      </p:sp>
      <p:sp>
        <p:nvSpPr>
          <p:cNvPr id="9" name="Slide Number Placeholder 8"/>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125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69A59F-E4B9-4356-A04C-CD991583083D}" type="datetime1">
              <a:rPr lang="en-US" smtClean="0">
                <a:solidFill>
                  <a:srgbClr val="3E3D2D"/>
                </a:solidFill>
              </a:rPr>
              <a:t>12/28/2016</a:t>
            </a:fld>
            <a:endParaRPr lang="en-US" dirty="0">
              <a:solidFill>
                <a:srgbClr val="3E3D2D"/>
              </a:solidFill>
            </a:endParaRPr>
          </a:p>
        </p:txBody>
      </p:sp>
      <p:sp>
        <p:nvSpPr>
          <p:cNvPr id="4" name="Footer Placeholder 3"/>
          <p:cNvSpPr>
            <a:spLocks noGrp="1"/>
          </p:cNvSpPr>
          <p:nvPr>
            <p:ph type="ftr" sz="quarter" idx="11"/>
          </p:nvPr>
        </p:nvSpPr>
        <p:spPr/>
        <p:txBody>
          <a:bodyPr/>
          <a:lstStyle/>
          <a:p>
            <a:endParaRPr lang="en-US" dirty="0">
              <a:solidFill>
                <a:srgbClr val="3E3D2D"/>
              </a:solidFill>
            </a:endParaRPr>
          </a:p>
        </p:txBody>
      </p:sp>
      <p:sp>
        <p:nvSpPr>
          <p:cNvPr id="5" name="Slide Number Placeholder 4"/>
          <p:cNvSpPr>
            <a:spLocks noGrp="1"/>
          </p:cNvSpPr>
          <p:nvPr>
            <p:ph type="sldNum" sz="quarter" idx="12"/>
          </p:nvPr>
        </p:nvSpPr>
        <p:spPr/>
        <p:txBody>
          <a:body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4204237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B157ED-27BF-4A1C-9F5B-58D0C7EA0F71}" type="datetime1">
              <a:rPr lang="en-US" smtClean="0">
                <a:solidFill>
                  <a:srgbClr val="3E3D2D"/>
                </a:solidFill>
              </a:rPr>
              <a:t>12/28/2016</a:t>
            </a:fld>
            <a:endParaRPr lang="en-US" dirty="0">
              <a:solidFill>
                <a:srgbClr val="3E3D2D"/>
              </a:solidFill>
            </a:endParaRPr>
          </a:p>
        </p:txBody>
      </p:sp>
      <p:sp>
        <p:nvSpPr>
          <p:cNvPr id="3" name="Footer Placeholder 2"/>
          <p:cNvSpPr>
            <a:spLocks noGrp="1"/>
          </p:cNvSpPr>
          <p:nvPr>
            <p:ph type="ftr" sz="quarter" idx="11"/>
          </p:nvPr>
        </p:nvSpPr>
        <p:spPr/>
        <p:txBody>
          <a:bodyPr/>
          <a:lstStyle/>
          <a:p>
            <a:endParaRPr lang="en-US" dirty="0">
              <a:solidFill>
                <a:srgbClr val="3E3D2D"/>
              </a:solidFill>
            </a:endParaRPr>
          </a:p>
        </p:txBody>
      </p:sp>
      <p:sp>
        <p:nvSpPr>
          <p:cNvPr id="4" name="Slide Number Placeholder 3"/>
          <p:cNvSpPr>
            <a:spLocks noGrp="1"/>
          </p:cNvSpPr>
          <p:nvPr>
            <p:ph type="sldNum" sz="quarter" idx="12"/>
          </p:nvPr>
        </p:nvSpPr>
        <p:spPr/>
        <p:txBody>
          <a:body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3448961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7B5D0-BDCB-40D0-83C2-5237D8E0DA21}" type="datetime1">
              <a:rPr lang="en-US" smtClean="0">
                <a:solidFill>
                  <a:srgbClr val="3E3D2D"/>
                </a:solidFill>
              </a:rPr>
              <a:t>12/28/2016</a:t>
            </a:fld>
            <a:endParaRPr lang="en-US" dirty="0">
              <a:solidFill>
                <a:srgbClr val="3E3D2D"/>
              </a:solidFill>
            </a:endParaRPr>
          </a:p>
        </p:txBody>
      </p:sp>
      <p:sp>
        <p:nvSpPr>
          <p:cNvPr id="6" name="Footer Placeholder 5"/>
          <p:cNvSpPr>
            <a:spLocks noGrp="1"/>
          </p:cNvSpPr>
          <p:nvPr>
            <p:ph type="ftr" sz="quarter" idx="11"/>
          </p:nvPr>
        </p:nvSpPr>
        <p:spPr/>
        <p:txBody>
          <a:bodyPr/>
          <a:lstStyle/>
          <a:p>
            <a:endParaRPr lang="en-US" dirty="0">
              <a:solidFill>
                <a:srgbClr val="3E3D2D"/>
              </a:solidFill>
            </a:endParaRPr>
          </a:p>
        </p:txBody>
      </p:sp>
      <p:sp>
        <p:nvSpPr>
          <p:cNvPr id="7" name="Slide Number Placeholder 6"/>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304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1B868-4E7B-4F33-B8C2-DD52E0E2E8A8}" type="datetime1">
              <a:rPr lang="en-US" smtClean="0"/>
              <a:t>12/28/2016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5234A8-8910-4F3B-9B79-7B70E9720041}" type="datetime1">
              <a:rPr lang="en-US" smtClean="0">
                <a:solidFill>
                  <a:srgbClr val="3E3D2D"/>
                </a:solidFill>
              </a:rPr>
              <a:t>12/28/2016</a:t>
            </a:fld>
            <a:endParaRPr lang="en-US" dirty="0">
              <a:solidFill>
                <a:srgbClr val="3E3D2D"/>
              </a:solidFill>
            </a:endParaRPr>
          </a:p>
        </p:txBody>
      </p:sp>
      <p:sp>
        <p:nvSpPr>
          <p:cNvPr id="6" name="Footer Placeholder 5"/>
          <p:cNvSpPr>
            <a:spLocks noGrp="1"/>
          </p:cNvSpPr>
          <p:nvPr>
            <p:ph type="ftr" sz="quarter" idx="11"/>
          </p:nvPr>
        </p:nvSpPr>
        <p:spPr/>
        <p:txBody>
          <a:bodyPr/>
          <a:lstStyle/>
          <a:p>
            <a:endParaRPr lang="en-US" dirty="0">
              <a:solidFill>
                <a:srgbClr val="3E3D2D"/>
              </a:solidFill>
            </a:endParaRPr>
          </a:p>
        </p:txBody>
      </p:sp>
      <p:sp>
        <p:nvSpPr>
          <p:cNvPr id="7" name="Slide Number Placeholder 6"/>
          <p:cNvSpPr>
            <a:spLocks noGrp="1"/>
          </p:cNvSpPr>
          <p:nvPr>
            <p:ph type="sldNum" sz="quarter" idx="12"/>
          </p:nvPr>
        </p:nvSpPr>
        <p:spPr/>
        <p:txBody>
          <a:body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3846278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419654-74FD-4DF0-BED1-7FE980428821}"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3545027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E2B0C7-3E9C-4A0C-B21F-A128C8C8CC2F}"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403910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781835-588C-47A6-B2BB-8B97EB66E3E0}" type="datetime1">
              <a:rPr lang="en-US" smtClean="0"/>
              <a:t>12/28/2016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2647A4-758D-49CF-A14E-A474D9A5EAF4}" type="datetime1">
              <a:rPr lang="en-US" smtClean="0"/>
              <a:t>12/28/2016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91D2DC-10FB-4910-A3D6-57992CE8F536}" type="datetime1">
              <a:rPr lang="en-US" smtClean="0"/>
              <a:t>12/28/2016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643776-9CE8-407B-AB70-86212D4CC569}" type="datetime1">
              <a:rPr lang="en-US" smtClean="0"/>
              <a:t>12/28/2016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FA889-6FA4-44AD-84C5-45155ABAC812}" type="datetime1">
              <a:rPr lang="en-US" smtClean="0"/>
              <a:t>12/28/2016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6F023C-C7C8-48B0-A441-06EA0C5C01ED}" type="datetime1">
              <a:rPr lang="en-US" smtClean="0"/>
              <a:t>12/28/2016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ED3D8F-DBFC-4977-8320-0E789015236D}" type="datetime1">
              <a:rPr lang="en-US" smtClean="0"/>
              <a:t>12/28/2016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B95208B-218F-4B65-8BDD-C6A21CBCE75C}" type="datetime1">
              <a:rPr lang="en-US" smtClean="0"/>
              <a:t>12/28/2016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96E634C-1E21-4442-8F5F-47D10AA6296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1CE110F-4DC5-4025-856D-73F3CD51FAED}"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solidFill>
                <a:srgbClr val="3E3D2D"/>
              </a:solidFil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22018457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447170"/>
            <a:ext cx="6667815" cy="1819836"/>
          </a:xfrm>
        </p:spPr>
        <p:txBody>
          <a:bodyPr>
            <a:noAutofit/>
          </a:bodyPr>
          <a:lstStyle/>
          <a:p>
            <a:r>
              <a:rPr lang="en-US" sz="3200" dirty="0" smtClean="0">
                <a:latin typeface="Times New Roman" panose="02020603050405020304" pitchFamily="18" charset="0"/>
                <a:cs typeface="Times New Roman" panose="02020603050405020304" pitchFamily="18" charset="0"/>
              </a:rPr>
              <a:t>Senior Affairs Point of Sale System</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Memberships Training Course</a:t>
            </a:r>
            <a:endParaRPr lang="en-US"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3648364"/>
            <a:ext cx="6400800" cy="1600200"/>
          </a:xfrm>
        </p:spPr>
        <p:txBody>
          <a:bodyPr>
            <a:normAutofit/>
          </a:bodyPr>
          <a:lstStyle/>
          <a:p>
            <a:r>
              <a:rPr lang="en-US" dirty="0" smtClean="0">
                <a:latin typeface="Times New Roman" panose="02020603050405020304" pitchFamily="18" charset="0"/>
                <a:cs typeface="Times New Roman" panose="02020603050405020304" pitchFamily="18" charset="0"/>
              </a:rPr>
              <a:t>Self-Paced Course</a:t>
            </a:r>
          </a:p>
          <a:p>
            <a:r>
              <a:rPr lang="en-US" dirty="0" smtClean="0">
                <a:latin typeface="Times New Roman" panose="02020603050405020304" pitchFamily="18" charset="0"/>
                <a:cs typeface="Times New Roman" panose="02020603050405020304" pitchFamily="18" charset="0"/>
              </a:rPr>
              <a:t>Course Introduction, Overview and Definitions</a:t>
            </a:r>
          </a:p>
          <a:p>
            <a:r>
              <a:rPr lang="en-US" dirty="0" smtClean="0">
                <a:latin typeface="Times New Roman" panose="02020603050405020304" pitchFamily="18" charset="0"/>
                <a:cs typeface="Times New Roman" panose="02020603050405020304" pitchFamily="18" charset="0"/>
              </a:rPr>
              <a:t>Revised December 6, 2016</a:t>
            </a:r>
            <a:endParaRPr lang="en-US" dirty="0">
              <a:latin typeface="Times New Roman" panose="02020603050405020304" pitchFamily="18" charset="0"/>
              <a:cs typeface="Times New Roman" panose="02020603050405020304" pitchFamily="18" charset="0"/>
            </a:endParaRPr>
          </a:p>
        </p:txBody>
      </p:sp>
      <p:pic>
        <p:nvPicPr>
          <p:cNvPr id="3074" name="Picture 2" descr="C:\Users\e29297\Pictures\COA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1600200"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96E634C-1E21-4442-8F5F-47D10AA6296F}" type="slidenum">
              <a:rPr lang="en-US" smtClean="0"/>
              <a:pPr/>
              <a:t>1</a:t>
            </a:fld>
            <a:endParaRPr lang="en-US" dirty="0"/>
          </a:p>
        </p:txBody>
      </p:sp>
    </p:spTree>
    <p:extLst>
      <p:ext uri="{BB962C8B-B14F-4D97-AF65-F5344CB8AC3E}">
        <p14:creationId xmlns:p14="http://schemas.microsoft.com/office/powerpoint/2010/main" val="1438079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514600"/>
            <a:ext cx="1716868" cy="1115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2400" dirty="0">
                <a:solidFill>
                  <a:srgbClr val="D2533C"/>
                </a:solidFill>
                <a:latin typeface="Times New Roman" panose="02020603050405020304" pitchFamily="18" charset="0"/>
                <a:cs typeface="Times New Roman" panose="02020603050405020304" pitchFamily="18" charset="0"/>
              </a:rPr>
              <a:t>DSA Memberships Course-Introduction Overview and Definitions</a:t>
            </a:r>
            <a:endParaRPr lang="en-US" dirty="0"/>
          </a:p>
        </p:txBody>
      </p:sp>
      <p:sp>
        <p:nvSpPr>
          <p:cNvPr id="3" name="Content Placeholder 2"/>
          <p:cNvSpPr>
            <a:spLocks noGrp="1"/>
          </p:cNvSpPr>
          <p:nvPr>
            <p:ph idx="1"/>
          </p:nvPr>
        </p:nvSpPr>
        <p:spPr/>
        <p:txBody>
          <a:bodyPr/>
          <a:lstStyle/>
          <a:p>
            <a:pPr marL="0" indent="0">
              <a:spcBef>
                <a:spcPts val="0"/>
              </a:spcBef>
              <a:buNone/>
            </a:pPr>
            <a:r>
              <a:rPr lang="en-US" b="1" dirty="0" smtClean="0">
                <a:latin typeface="Times New Roman" panose="02020603050405020304" pitchFamily="18" charset="0"/>
                <a:cs typeface="Times New Roman" panose="02020603050405020304" pitchFamily="18" charset="0"/>
              </a:rPr>
              <a:t>DSA Meal Site:  </a:t>
            </a:r>
            <a:r>
              <a:rPr lang="en-US" dirty="0">
                <a:latin typeface="Times New Roman" panose="02020603050405020304" pitchFamily="18" charset="0"/>
                <a:cs typeface="Times New Roman" panose="02020603050405020304" pitchFamily="18" charset="0"/>
              </a:rPr>
              <a:t>Every lunch meal at a meal site must be accounted for in the Siriusware and SAMS systems.  </a:t>
            </a:r>
            <a:r>
              <a:rPr lang="en-US" dirty="0" smtClean="0">
                <a:latin typeface="Times New Roman" panose="02020603050405020304" pitchFamily="18" charset="0"/>
                <a:cs typeface="Times New Roman" panose="02020603050405020304" pitchFamily="18" charset="0"/>
              </a:rPr>
              <a:t>DSA Meal </a:t>
            </a:r>
            <a:r>
              <a:rPr lang="en-US" dirty="0">
                <a:latin typeface="Times New Roman" panose="02020603050405020304" pitchFamily="18" charset="0"/>
                <a:cs typeface="Times New Roman" panose="02020603050405020304" pitchFamily="18" charset="0"/>
              </a:rPr>
              <a:t>Sites </a:t>
            </a:r>
            <a:r>
              <a:rPr lang="en-US" dirty="0" smtClean="0">
                <a:latin typeface="Times New Roman" panose="02020603050405020304" pitchFamily="18" charset="0"/>
                <a:cs typeface="Times New Roman" panose="02020603050405020304" pitchFamily="18" charset="0"/>
              </a:rPr>
              <a:t>are listed below: </a:t>
            </a:r>
          </a:p>
          <a:p>
            <a:pPr marL="0" indent="0">
              <a:spcBef>
                <a:spcPts val="0"/>
              </a:spcBef>
              <a:buNone/>
            </a:pPr>
            <a:endParaRPr lang="en-US" dirty="0" smtClean="0">
              <a:latin typeface="Times New Roman" panose="02020603050405020304" pitchFamily="18" charset="0"/>
              <a:cs typeface="Times New Roman" panose="02020603050405020304" pitchFamily="18" charset="0"/>
            </a:endParaRPr>
          </a:p>
          <a:p>
            <a:pPr marL="0" indent="0">
              <a:spcBef>
                <a:spcPts val="0"/>
              </a:spcBef>
              <a:buNone/>
            </a:pPr>
            <a:r>
              <a:rPr lang="en-US" sz="2000" b="1" dirty="0" smtClean="0">
                <a:latin typeface="Times New Roman" panose="02020603050405020304" pitchFamily="18" charset="0"/>
                <a:cs typeface="Times New Roman" panose="02020603050405020304" pitchFamily="18" charset="0"/>
              </a:rPr>
              <a:t>Senior Centers:</a:t>
            </a:r>
          </a:p>
          <a:p>
            <a:pPr lvl="2">
              <a:spcBef>
                <a:spcPts val="0"/>
              </a:spcBef>
            </a:pPr>
            <a:r>
              <a:rPr lang="en-US" dirty="0" smtClean="0">
                <a:latin typeface="Times New Roman" panose="02020603050405020304" pitchFamily="18" charset="0"/>
                <a:cs typeface="Times New Roman" panose="02020603050405020304" pitchFamily="18" charset="0"/>
              </a:rPr>
              <a:t>Barelas Senior Center</a:t>
            </a:r>
          </a:p>
          <a:p>
            <a:pPr lvl="2">
              <a:spcBef>
                <a:spcPts val="0"/>
              </a:spcBef>
            </a:pPr>
            <a:r>
              <a:rPr lang="en-US" dirty="0" smtClean="0">
                <a:latin typeface="Times New Roman" panose="02020603050405020304" pitchFamily="18" charset="0"/>
                <a:cs typeface="Times New Roman" panose="02020603050405020304" pitchFamily="18" charset="0"/>
              </a:rPr>
              <a:t>North Valley Senior Center</a:t>
            </a:r>
          </a:p>
          <a:p>
            <a:pPr lvl="2">
              <a:spcBef>
                <a:spcPts val="0"/>
              </a:spcBef>
            </a:pPr>
            <a:r>
              <a:rPr lang="en-US" dirty="0" smtClean="0">
                <a:latin typeface="Times New Roman" panose="02020603050405020304" pitchFamily="18" charset="0"/>
                <a:cs typeface="Times New Roman" panose="02020603050405020304" pitchFamily="18" charset="0"/>
              </a:rPr>
              <a:t>Los Volcanes Senior Center</a:t>
            </a:r>
          </a:p>
          <a:p>
            <a:pPr lvl="2">
              <a:spcBef>
                <a:spcPts val="0"/>
              </a:spcBef>
            </a:pPr>
            <a:endParaRPr lang="en-US" dirty="0" smtClean="0">
              <a:latin typeface="Times New Roman" panose="02020603050405020304" pitchFamily="18" charset="0"/>
              <a:cs typeface="Times New Roman" panose="02020603050405020304" pitchFamily="18" charset="0"/>
            </a:endParaRPr>
          </a:p>
          <a:p>
            <a:pPr marL="547688" lvl="1" indent="-547688">
              <a:spcBef>
                <a:spcPts val="0"/>
              </a:spcBef>
              <a:buNone/>
            </a:pPr>
            <a:r>
              <a:rPr lang="en-US" b="1" dirty="0" smtClean="0">
                <a:latin typeface="Times New Roman" panose="02020603050405020304" pitchFamily="18" charset="0"/>
                <a:cs typeface="Times New Roman" panose="02020603050405020304" pitchFamily="18" charset="0"/>
              </a:rPr>
              <a:t>Multigenerational Centers:</a:t>
            </a:r>
          </a:p>
          <a:p>
            <a:pPr lvl="1">
              <a:spcBef>
                <a:spcPts val="0"/>
              </a:spcBef>
            </a:pPr>
            <a:r>
              <a:rPr lang="en-US" sz="1800" dirty="0" smtClean="0">
                <a:latin typeface="Times New Roman" panose="02020603050405020304" pitchFamily="18" charset="0"/>
                <a:cs typeface="Times New Roman" panose="02020603050405020304" pitchFamily="18" charset="0"/>
              </a:rPr>
              <a:t>Manzano Mesa Multigenerational Center</a:t>
            </a:r>
          </a:p>
          <a:p>
            <a:pPr lvl="1">
              <a:spcBef>
                <a:spcPts val="0"/>
              </a:spcBef>
            </a:pPr>
            <a:r>
              <a:rPr lang="en-US" sz="1800" dirty="0" smtClean="0">
                <a:latin typeface="Times New Roman" panose="02020603050405020304" pitchFamily="18" charset="0"/>
                <a:cs typeface="Times New Roman" panose="02020603050405020304" pitchFamily="18" charset="0"/>
              </a:rPr>
              <a:t>North </a:t>
            </a:r>
            <a:r>
              <a:rPr lang="en-US" sz="1800" dirty="0">
                <a:latin typeface="Times New Roman" panose="02020603050405020304" pitchFamily="18" charset="0"/>
                <a:cs typeface="Times New Roman" panose="02020603050405020304" pitchFamily="18" charset="0"/>
              </a:rPr>
              <a:t>Domingo </a:t>
            </a:r>
            <a:r>
              <a:rPr lang="en-US" sz="1800" dirty="0" smtClean="0">
                <a:latin typeface="Times New Roman" panose="02020603050405020304" pitchFamily="18" charset="0"/>
                <a:cs typeface="Times New Roman" panose="02020603050405020304" pitchFamily="18" charset="0"/>
              </a:rPr>
              <a:t>Baca Multigenerational Center</a:t>
            </a:r>
            <a:endParaRPr lang="en-US" sz="1800"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514600"/>
            <a:ext cx="1447800" cy="940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2092" y="3422078"/>
            <a:ext cx="1898435" cy="12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5410200"/>
            <a:ext cx="1663879" cy="108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81500" y="5391765"/>
            <a:ext cx="1905000" cy="1237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796E634C-1E21-4442-8F5F-47D10AA6296F}" type="slidenum">
              <a:rPr lang="en-US" smtClean="0"/>
              <a:pPr/>
              <a:t>10</a:t>
            </a:fld>
            <a:endParaRPr lang="en-US" dirty="0"/>
          </a:p>
        </p:txBody>
      </p:sp>
    </p:spTree>
    <p:extLst>
      <p:ext uri="{BB962C8B-B14F-4D97-AF65-F5344CB8AC3E}">
        <p14:creationId xmlns:p14="http://schemas.microsoft.com/office/powerpoint/2010/main" val="1828117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D2533C"/>
                </a:solidFill>
                <a:latin typeface="Times New Roman" panose="02020603050405020304" pitchFamily="18" charset="0"/>
                <a:cs typeface="Times New Roman" panose="02020603050405020304" pitchFamily="18" charset="0"/>
              </a:rPr>
              <a:t>DSA Memberships Course-Introduction Overview and Definitions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Congregate </a:t>
            </a:r>
            <a:r>
              <a:rPr lang="en-US" b="1" dirty="0" smtClean="0">
                <a:latin typeface="Times New Roman" panose="02020603050405020304" pitchFamily="18" charset="0"/>
                <a:cs typeface="Times New Roman" panose="02020603050405020304" pitchFamily="18" charset="0"/>
              </a:rPr>
              <a:t>Meals: </a:t>
            </a:r>
            <a:r>
              <a:rPr lang="en-US" dirty="0" smtClean="0">
                <a:latin typeface="Times New Roman" panose="02020603050405020304" pitchFamily="18" charset="0"/>
                <a:cs typeface="Times New Roman" panose="02020603050405020304" pitchFamily="18" charset="0"/>
              </a:rPr>
              <a:t>Lunch meals </a:t>
            </a:r>
            <a:r>
              <a:rPr lang="en-US" dirty="0">
                <a:latin typeface="Times New Roman" panose="02020603050405020304" pitchFamily="18" charset="0"/>
                <a:cs typeface="Times New Roman" panose="02020603050405020304" pitchFamily="18" charset="0"/>
              </a:rPr>
              <a:t>for qualified seniors reimbursable by AAA to the Department of Senior Affairs.</a:t>
            </a:r>
          </a:p>
          <a:p>
            <a:endParaRPr lang="en-US" dirty="0"/>
          </a:p>
        </p:txBody>
      </p:sp>
      <p:pic>
        <p:nvPicPr>
          <p:cNvPr id="1026" name="Picture 2" descr="Image result for congregate m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971800"/>
            <a:ext cx="3924300" cy="29130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96E634C-1E21-4442-8F5F-47D10AA6296F}" type="slidenum">
              <a:rPr lang="en-US" smtClean="0"/>
              <a:pPr/>
              <a:t>11</a:t>
            </a:fld>
            <a:endParaRPr lang="en-US" dirty="0"/>
          </a:p>
        </p:txBody>
      </p:sp>
    </p:spTree>
    <p:extLst>
      <p:ext uri="{BB962C8B-B14F-4D97-AF65-F5344CB8AC3E}">
        <p14:creationId xmlns:p14="http://schemas.microsoft.com/office/powerpoint/2010/main" val="1615724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D2533C"/>
                </a:solidFill>
                <a:latin typeface="Times New Roman" panose="02020603050405020304" pitchFamily="18" charset="0"/>
                <a:cs typeface="Times New Roman" panose="02020603050405020304" pitchFamily="18" charset="0"/>
              </a:rPr>
              <a:t>DSA Memberships Course-Introduction Overview and Definitions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295400"/>
            <a:ext cx="8305800" cy="5181600"/>
          </a:xfrm>
        </p:spPr>
        <p:txBody>
          <a:bodyPr/>
          <a:lstStyle/>
          <a:p>
            <a:r>
              <a:rPr lang="en-US" sz="1600" b="1" dirty="0">
                <a:latin typeface="Times New Roman" panose="02020603050405020304" pitchFamily="18" charset="0"/>
                <a:cs typeface="Times New Roman" panose="02020603050405020304" pitchFamily="18" charset="0"/>
              </a:rPr>
              <a:t>Special Codes-for AAA Eligibility </a:t>
            </a:r>
            <a:r>
              <a:rPr lang="en-US" sz="1600" b="1" dirty="0" smtClean="0">
                <a:latin typeface="Times New Roman" panose="02020603050405020304" pitchFamily="18" charset="0"/>
                <a:cs typeface="Times New Roman" panose="02020603050405020304" pitchFamily="18" charset="0"/>
              </a:rPr>
              <a:t>Exceptions: </a:t>
            </a:r>
            <a:r>
              <a:rPr lang="en-US" sz="1600" dirty="0" smtClean="0">
                <a:latin typeface="Times New Roman" panose="02020603050405020304" pitchFamily="18" charset="0"/>
                <a:cs typeface="Times New Roman" panose="02020603050405020304" pitchFamily="18" charset="0"/>
              </a:rPr>
              <a:t>Codes </a:t>
            </a:r>
            <a:r>
              <a:rPr lang="en-US" sz="1600" dirty="0">
                <a:latin typeface="Times New Roman" panose="02020603050405020304" pitchFamily="18" charset="0"/>
                <a:cs typeface="Times New Roman" panose="02020603050405020304" pitchFamily="18" charset="0"/>
              </a:rPr>
              <a:t>in Siriusware under the “Special” button on the </a:t>
            </a:r>
            <a:r>
              <a:rPr lang="en-US" sz="1600" dirty="0" smtClean="0">
                <a:latin typeface="Times New Roman" panose="02020603050405020304" pitchFamily="18" charset="0"/>
                <a:cs typeface="Times New Roman" panose="02020603050405020304" pitchFamily="18" charset="0"/>
              </a:rPr>
              <a:t>Point of Sale </a:t>
            </a:r>
            <a:r>
              <a:rPr lang="en-US" sz="1600" dirty="0">
                <a:latin typeface="Times New Roman" panose="02020603050405020304" pitchFamily="18" charset="0"/>
                <a:cs typeface="Times New Roman" panose="02020603050405020304" pitchFamily="18" charset="0"/>
              </a:rPr>
              <a:t>screen to track AAA eligibility exceptions for meal reimbursement reports to the Area Agency on Aging (AAA</a:t>
            </a:r>
            <a:r>
              <a:rPr lang="en-US" sz="1600"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(See Section 7 – Alternate Meal and membership Eligibility/Special Codes)</a:t>
            </a:r>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21644289"/>
              </p:ext>
            </p:extLst>
          </p:nvPr>
        </p:nvGraphicFramePr>
        <p:xfrm>
          <a:off x="457200" y="2938462"/>
          <a:ext cx="8153400" cy="3100388"/>
        </p:xfrm>
        <a:graphic>
          <a:graphicData uri="http://schemas.openxmlformats.org/drawingml/2006/table">
            <a:tbl>
              <a:tblPr/>
              <a:tblGrid>
                <a:gridCol w="2633140"/>
                <a:gridCol w="1792353"/>
                <a:gridCol w="3727907"/>
              </a:tblGrid>
              <a:tr h="448628">
                <a:tc>
                  <a:txBody>
                    <a:bodyPr/>
                    <a:lstStyle/>
                    <a:p>
                      <a:pPr algn="l" fontAlgn="b"/>
                      <a:r>
                        <a:rPr lang="en-US" sz="1200" b="1" i="0" u="none" strike="noStrike" dirty="0">
                          <a:solidFill>
                            <a:srgbClr val="000000"/>
                          </a:solidFill>
                          <a:effectLst/>
                          <a:latin typeface="Times New Roman"/>
                        </a:rPr>
                        <a:t>Scenario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200" b="1" i="0" u="none" strike="noStrike" dirty="0">
                          <a:solidFill>
                            <a:srgbClr val="000000"/>
                          </a:solidFill>
                          <a:effectLst/>
                          <a:latin typeface="Times New Roman"/>
                        </a:rPr>
                        <a:t>Alternate Membership Eligibility/System Meal Special Code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200" b="1" i="0" u="none" strike="noStrike" dirty="0">
                          <a:solidFill>
                            <a:srgbClr val="000000"/>
                          </a:solidFill>
                          <a:effectLst/>
                          <a:latin typeface="Times New Roman"/>
                        </a:rPr>
                        <a:t>Membership Card Color/Benefits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196340">
                <a:tc>
                  <a:txBody>
                    <a:bodyPr/>
                    <a:lstStyle/>
                    <a:p>
                      <a:pPr algn="l" fontAlgn="b"/>
                      <a:r>
                        <a:rPr lang="en-US" sz="1200" b="0" i="0" u="none" strike="noStrike" dirty="0">
                          <a:solidFill>
                            <a:srgbClr val="000000"/>
                          </a:solidFill>
                          <a:effectLst/>
                          <a:latin typeface="Times New Roman"/>
                        </a:rPr>
                        <a:t>Spouse under 60 years of 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Times New Roman"/>
                        </a:rPr>
                        <a:t>Eligible for lunch on a donation basis-needs to fill out a SAMS form and be entered into the SAMS system. </a:t>
                      </a:r>
                      <a:r>
                        <a:rPr lang="en-US" sz="1200" b="1" i="0" u="none" strike="noStrike" dirty="0">
                          <a:solidFill>
                            <a:srgbClr val="000000"/>
                          </a:solidFill>
                          <a:effectLst/>
                          <a:latin typeface="Times New Roman"/>
                        </a:rPr>
                        <a:t>(32AGSpouse)</a:t>
                      </a:r>
                      <a:endParaRPr lang="en-US" sz="1200" b="0" i="0" u="none" strike="noStrike" dirty="0">
                        <a:solidFill>
                          <a:srgbClr val="000000"/>
                        </a:solidFill>
                        <a:effectLst/>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Times New Roman"/>
                        </a:rPr>
                        <a:t>Same card banner age eligibility color as </a:t>
                      </a:r>
                      <a:r>
                        <a:rPr lang="en-US" sz="1200" b="0" i="0" u="none" strike="noStrike" dirty="0" smtClean="0">
                          <a:solidFill>
                            <a:srgbClr val="000000"/>
                          </a:solidFill>
                          <a:effectLst/>
                          <a:latin typeface="Times New Roman"/>
                        </a:rPr>
                        <a:t>qualified </a:t>
                      </a:r>
                      <a:r>
                        <a:rPr lang="en-US" sz="1200" b="0" i="0" u="none" strike="noStrike" dirty="0">
                          <a:solidFill>
                            <a:srgbClr val="000000"/>
                          </a:solidFill>
                          <a:effectLst/>
                          <a:latin typeface="Times New Roman"/>
                        </a:rPr>
                        <a:t>senior.  Eligible for Title III congregate meal.  A spouse under 60 is also eligible to participate in Activities/Trips, etc. </a:t>
                      </a:r>
                      <a:r>
                        <a:rPr lang="en-US" sz="1200" b="1" i="0" u="none" strike="noStrike" dirty="0">
                          <a:solidFill>
                            <a:srgbClr val="000000"/>
                          </a:solidFill>
                          <a:effectLst/>
                          <a:latin typeface="Times New Roman"/>
                        </a:rPr>
                        <a:t>with qualified senior present.</a:t>
                      </a:r>
                      <a:endParaRPr lang="en-US" sz="1200" b="0" i="0" u="none" strike="noStrike" dirty="0">
                        <a:solidFill>
                          <a:srgbClr val="000000"/>
                        </a:solidFill>
                        <a:effectLst/>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5883">
                <a:tc>
                  <a:txBody>
                    <a:bodyPr/>
                    <a:lstStyle/>
                    <a:p>
                      <a:pPr algn="l" fontAlgn="b"/>
                      <a:r>
                        <a:rPr lang="en-US" sz="1200" b="0" i="0" u="none" strike="noStrike" dirty="0">
                          <a:solidFill>
                            <a:srgbClr val="000000"/>
                          </a:solidFill>
                          <a:effectLst/>
                          <a:latin typeface="Times New Roman"/>
                        </a:rPr>
                        <a:t>Disabled child living with qualified senior 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Times New Roman"/>
                        </a:rPr>
                        <a:t>Eligible for lunch on a donation basis - </a:t>
                      </a:r>
                      <a:r>
                        <a:rPr lang="en-US" sz="1200" b="0" i="0" u="none" strike="noStrike" dirty="0" smtClean="0">
                          <a:solidFill>
                            <a:srgbClr val="000000"/>
                          </a:solidFill>
                          <a:effectLst/>
                          <a:latin typeface="Times New Roman"/>
                        </a:rPr>
                        <a:t>needs </a:t>
                      </a:r>
                      <a:r>
                        <a:rPr lang="en-US" sz="1200" b="0" i="0" u="none" strike="noStrike" dirty="0">
                          <a:solidFill>
                            <a:srgbClr val="000000"/>
                          </a:solidFill>
                          <a:effectLst/>
                          <a:latin typeface="Times New Roman"/>
                        </a:rPr>
                        <a:t>to fill out SAMS form and enter into the SAMS system. </a:t>
                      </a:r>
                      <a:r>
                        <a:rPr lang="en-US" sz="1200" b="1" i="0" u="none" strike="noStrike" dirty="0">
                          <a:solidFill>
                            <a:srgbClr val="000000"/>
                          </a:solidFill>
                          <a:effectLst/>
                          <a:latin typeface="Times New Roman"/>
                        </a:rPr>
                        <a:t>(32AGDISWE)</a:t>
                      </a:r>
                      <a:endParaRPr lang="en-US" sz="1200" b="0" i="0" u="none" strike="noStrike" dirty="0">
                        <a:solidFill>
                          <a:srgbClr val="000000"/>
                        </a:solidFill>
                        <a:effectLst/>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Times New Roman"/>
                        </a:rPr>
                        <a:t>Same card banner age eligibility color as qualified senior.  Eligible for Title III congregate meal.  A disabled </a:t>
                      </a:r>
                      <a:r>
                        <a:rPr lang="en-US" sz="1200" b="0" i="0" u="none" strike="noStrike">
                          <a:solidFill>
                            <a:srgbClr val="000000"/>
                          </a:solidFill>
                          <a:effectLst/>
                          <a:latin typeface="Times New Roman"/>
                        </a:rPr>
                        <a:t>child </a:t>
                      </a:r>
                      <a:r>
                        <a:rPr lang="en-US" sz="1200" b="0" i="0" u="none" strike="noStrike" smtClean="0">
                          <a:solidFill>
                            <a:srgbClr val="000000"/>
                          </a:solidFill>
                          <a:effectLst/>
                          <a:latin typeface="Times New Roman"/>
                        </a:rPr>
                        <a:t>under 60 living </a:t>
                      </a:r>
                      <a:r>
                        <a:rPr lang="en-US" sz="1200" b="0" i="0" u="none" strike="noStrike" dirty="0">
                          <a:solidFill>
                            <a:srgbClr val="000000"/>
                          </a:solidFill>
                          <a:effectLst/>
                          <a:latin typeface="Times New Roman"/>
                        </a:rPr>
                        <a:t>with a qualified senior </a:t>
                      </a:r>
                      <a:r>
                        <a:rPr lang="en-US" sz="1200" b="0" i="0" u="none" strike="noStrike" dirty="0" smtClean="0">
                          <a:solidFill>
                            <a:srgbClr val="000000"/>
                          </a:solidFill>
                          <a:effectLst/>
                          <a:latin typeface="Times New Roman"/>
                        </a:rPr>
                        <a:t>is </a:t>
                      </a:r>
                      <a:r>
                        <a:rPr lang="en-US" sz="1200" b="0" i="0" u="none" strike="noStrike" dirty="0">
                          <a:solidFill>
                            <a:srgbClr val="000000"/>
                          </a:solidFill>
                          <a:effectLst/>
                          <a:latin typeface="Times New Roman"/>
                        </a:rPr>
                        <a:t>also eligible to participate in Activities/Trips, etc. </a:t>
                      </a:r>
                      <a:r>
                        <a:rPr lang="en-US" sz="1200" b="1" i="0" u="none" strike="noStrike" dirty="0">
                          <a:solidFill>
                            <a:srgbClr val="000000"/>
                          </a:solidFill>
                          <a:effectLst/>
                          <a:latin typeface="Times New Roman"/>
                        </a:rPr>
                        <a:t>with qualified senior present.</a:t>
                      </a:r>
                      <a:endParaRPr lang="en-US" sz="1200" b="0" i="0" u="none" strike="noStrike" dirty="0">
                        <a:solidFill>
                          <a:srgbClr val="000000"/>
                        </a:solidFill>
                        <a:effectLst/>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796E634C-1E21-4442-8F5F-47D10AA6296F}" type="slidenum">
              <a:rPr lang="en-US" smtClean="0"/>
              <a:pPr/>
              <a:t>12</a:t>
            </a:fld>
            <a:endParaRPr lang="en-US" dirty="0"/>
          </a:p>
        </p:txBody>
      </p:sp>
    </p:spTree>
    <p:extLst>
      <p:ext uri="{BB962C8B-B14F-4D97-AF65-F5344CB8AC3E}">
        <p14:creationId xmlns:p14="http://schemas.microsoft.com/office/powerpoint/2010/main" val="2863555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495800" y="5486400"/>
            <a:ext cx="2438400" cy="1138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981200" y="5486400"/>
            <a:ext cx="2438399" cy="1138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9600" y="609600"/>
            <a:ext cx="7024744" cy="1143000"/>
          </a:xfrm>
        </p:spPr>
        <p:txBody>
          <a:bodyPr>
            <a:normAutofit/>
          </a:bodyPr>
          <a:lstStyle/>
          <a:p>
            <a:r>
              <a:rPr lang="en-US" sz="2400" dirty="0">
                <a:solidFill>
                  <a:srgbClr val="D2533C"/>
                </a:solidFill>
                <a:latin typeface="Times New Roman" panose="02020603050405020304" pitchFamily="18" charset="0"/>
                <a:cs typeface="Times New Roman" panose="02020603050405020304" pitchFamily="18" charset="0"/>
              </a:rPr>
              <a:t>DSA Memberships Course</a:t>
            </a:r>
            <a:br>
              <a:rPr lang="en-US" sz="2400" dirty="0">
                <a:solidFill>
                  <a:srgbClr val="D2533C"/>
                </a:solidFill>
                <a:latin typeface="Times New Roman" panose="02020603050405020304" pitchFamily="18" charset="0"/>
                <a:cs typeface="Times New Roman" panose="02020603050405020304" pitchFamily="18" charset="0"/>
              </a:rPr>
            </a:br>
            <a:r>
              <a:rPr lang="en-US" sz="2400" b="1" dirty="0">
                <a:solidFill>
                  <a:srgbClr val="D2533C"/>
                </a:solidFill>
                <a:latin typeface="Times New Roman" panose="02020603050405020304" pitchFamily="18" charset="0"/>
                <a:cs typeface="Times New Roman" panose="02020603050405020304" pitchFamily="18" charset="0"/>
              </a:rPr>
              <a:t>Introduction Overview and Definitions</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76400"/>
            <a:ext cx="7162800" cy="3356577"/>
          </a:xfrm>
        </p:spPr>
        <p:txBody>
          <a:bodyPr>
            <a:normAutofit fontScale="55000" lnSpcReduction="20000"/>
          </a:bodyPr>
          <a:lstStyle/>
          <a:p>
            <a:r>
              <a:rPr lang="en-US" sz="2600" b="1" dirty="0" smtClean="0">
                <a:latin typeface="Times New Roman" panose="02020603050405020304" pitchFamily="18" charset="0"/>
                <a:cs typeface="Times New Roman" panose="02020603050405020304" pitchFamily="18" charset="0"/>
              </a:rPr>
              <a:t>City of Albuquerque Membership Account:  </a:t>
            </a:r>
            <a:r>
              <a:rPr lang="en-US" sz="2600" dirty="0" smtClean="0">
                <a:latin typeface="Times New Roman" panose="02020603050405020304" pitchFamily="18" charset="0"/>
                <a:cs typeface="Times New Roman" panose="02020603050405020304" pitchFamily="18" charset="0"/>
              </a:rPr>
              <a:t>Each person should only have one City of Albuquerque Member Account with their contact information and picture</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in the point of sales system.</a:t>
            </a:r>
          </a:p>
          <a:p>
            <a:endParaRPr lang="en-US" sz="2600" dirty="0" smtClean="0">
              <a:latin typeface="Times New Roman" panose="02020603050405020304" pitchFamily="18" charset="0"/>
              <a:cs typeface="Times New Roman" panose="02020603050405020304" pitchFamily="18" charset="0"/>
            </a:endParaRPr>
          </a:p>
          <a:p>
            <a:pPr lvl="1"/>
            <a:r>
              <a:rPr lang="en-US" sz="2600" dirty="0" smtClean="0">
                <a:latin typeface="Times New Roman" panose="02020603050405020304" pitchFamily="18" charset="0"/>
                <a:cs typeface="Times New Roman" panose="02020603050405020304" pitchFamily="18" charset="0"/>
              </a:rPr>
              <a:t>This membership account can be started at any of the participating department locations if they are obtaining a membership card for that department.  A person may have several different Membership Cards/Passes if they are members of Senior Affairs, Aquatics or Golf.</a:t>
            </a:r>
          </a:p>
          <a:p>
            <a:pPr lvl="1"/>
            <a:r>
              <a:rPr lang="en-US" sz="2600" dirty="0" smtClean="0">
                <a:latin typeface="Times New Roman" panose="02020603050405020304" pitchFamily="18" charset="0"/>
                <a:cs typeface="Times New Roman" panose="02020603050405020304" pitchFamily="18" charset="0"/>
              </a:rPr>
              <a:t>DSA Membership cards can be purchased at any of the six senior centers or two multigenerational centers.</a:t>
            </a:r>
          </a:p>
          <a:p>
            <a:pPr marL="68580" indent="0">
              <a:buNone/>
            </a:pPr>
            <a:endParaRPr lang="en-US" sz="2600" b="1" dirty="0" smtClean="0">
              <a:latin typeface="Times New Roman" panose="02020603050405020304" pitchFamily="18" charset="0"/>
              <a:cs typeface="Times New Roman" panose="02020603050405020304" pitchFamily="18" charset="0"/>
            </a:endParaRPr>
          </a:p>
          <a:p>
            <a:r>
              <a:rPr lang="en-US" sz="2600" b="1" dirty="0" smtClean="0">
                <a:latin typeface="Times New Roman" panose="02020603050405020304" pitchFamily="18" charset="0"/>
                <a:cs typeface="Times New Roman" panose="02020603050405020304" pitchFamily="18" charset="0"/>
              </a:rPr>
              <a:t>Department Membership Card:  </a:t>
            </a:r>
            <a:r>
              <a:rPr lang="en-US" sz="2600" dirty="0" smtClean="0">
                <a:latin typeface="Times New Roman" panose="02020603050405020304" pitchFamily="18" charset="0"/>
                <a:cs typeface="Times New Roman" panose="02020603050405020304" pitchFamily="18" charset="0"/>
              </a:rPr>
              <a:t>Senior Affairs/Golf Membership Card</a:t>
            </a:r>
          </a:p>
          <a:p>
            <a:pPr lvl="1"/>
            <a:r>
              <a:rPr lang="en-US" sz="2600" dirty="0" smtClean="0">
                <a:latin typeface="Times New Roman" panose="02020603050405020304" pitchFamily="18" charset="0"/>
                <a:cs typeface="Times New Roman" panose="02020603050405020304" pitchFamily="18" charset="0"/>
              </a:rPr>
              <a:t>Each Dept./</a:t>
            </a:r>
            <a:r>
              <a:rPr lang="en-US" sz="2600" dirty="0">
                <a:latin typeface="Times New Roman" panose="02020603050405020304" pitchFamily="18" charset="0"/>
                <a:cs typeface="Times New Roman" panose="02020603050405020304" pitchFamily="18" charset="0"/>
              </a:rPr>
              <a:t>Division (Senior </a:t>
            </a:r>
            <a:r>
              <a:rPr lang="en-US" sz="2600" dirty="0" smtClean="0">
                <a:latin typeface="Times New Roman" panose="02020603050405020304" pitchFamily="18" charset="0"/>
                <a:cs typeface="Times New Roman" panose="02020603050405020304" pitchFamily="18" charset="0"/>
              </a:rPr>
              <a:t>Affairs and </a:t>
            </a:r>
            <a:r>
              <a:rPr lang="en-US" sz="2600" dirty="0">
                <a:latin typeface="Times New Roman" panose="02020603050405020304" pitchFamily="18" charset="0"/>
                <a:cs typeface="Times New Roman" panose="02020603050405020304" pitchFamily="18" charset="0"/>
              </a:rPr>
              <a:t>Golf) have their </a:t>
            </a:r>
            <a:r>
              <a:rPr lang="en-US" sz="2600" dirty="0" smtClean="0">
                <a:latin typeface="Times New Roman" panose="02020603050405020304" pitchFamily="18" charset="0"/>
                <a:cs typeface="Times New Roman" panose="02020603050405020304" pitchFamily="18" charset="0"/>
              </a:rPr>
              <a:t>own: </a:t>
            </a:r>
          </a:p>
          <a:p>
            <a:pPr lvl="1"/>
            <a:r>
              <a:rPr lang="en-US" sz="2600" dirty="0" smtClean="0">
                <a:latin typeface="Times New Roman" panose="02020603050405020304" pitchFamily="18" charset="0"/>
                <a:cs typeface="Times New Roman" panose="02020603050405020304" pitchFamily="18" charset="0"/>
              </a:rPr>
              <a:t>Membership Cards/Passes</a:t>
            </a:r>
          </a:p>
          <a:p>
            <a:pPr lvl="1"/>
            <a:endParaRPr lang="en-US" dirty="0"/>
          </a:p>
          <a:p>
            <a:pPr lvl="1"/>
            <a:endParaRPr lang="en-US" dirty="0"/>
          </a:p>
          <a:p>
            <a:pPr marL="68580" indent="0">
              <a:buNone/>
            </a:pPr>
            <a:r>
              <a:rPr lang="en-US" dirty="0"/>
              <a:t>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112" y="5553074"/>
            <a:ext cx="200977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5993" y="5562600"/>
            <a:ext cx="191452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93256" y="4663645"/>
            <a:ext cx="2452687"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smtClean="0">
                <a:solidFill>
                  <a:srgbClr val="FFFFFF"/>
                </a:solidFill>
              </a:rPr>
              <a:t>Membership </a:t>
            </a:r>
            <a:endParaRPr lang="en-US" dirty="0">
              <a:solidFill>
                <a:srgbClr val="FFFFFF"/>
              </a:solidFill>
            </a:endParaRPr>
          </a:p>
        </p:txBody>
      </p:sp>
      <p:cxnSp>
        <p:nvCxnSpPr>
          <p:cNvPr id="6" name="Straight Arrow Connector 5"/>
          <p:cNvCxnSpPr>
            <a:stCxn id="3" idx="2"/>
            <a:endCxn id="6148" idx="0"/>
          </p:cNvCxnSpPr>
          <p:nvPr/>
        </p:nvCxnSpPr>
        <p:spPr>
          <a:xfrm flipH="1">
            <a:off x="3193256" y="5032977"/>
            <a:ext cx="1226344" cy="5296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6146" idx="0"/>
          </p:cNvCxnSpPr>
          <p:nvPr/>
        </p:nvCxnSpPr>
        <p:spPr>
          <a:xfrm>
            <a:off x="4419600" y="5032977"/>
            <a:ext cx="1295400" cy="5200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796E634C-1E21-4442-8F5F-47D10AA6296F}" type="slidenum">
              <a:rPr lang="en-US" smtClean="0"/>
              <a:pPr/>
              <a:t>13</a:t>
            </a:fld>
            <a:endParaRPr lang="en-US" dirty="0"/>
          </a:p>
        </p:txBody>
      </p:sp>
      <p:cxnSp>
        <p:nvCxnSpPr>
          <p:cNvPr id="13" name="Straight Arrow Connector 12"/>
          <p:cNvCxnSpPr/>
          <p:nvPr/>
        </p:nvCxnSpPr>
        <p:spPr>
          <a:xfrm>
            <a:off x="1143000" y="6019799"/>
            <a:ext cx="7620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934200" y="6041292"/>
            <a:ext cx="3810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317154" y="5870780"/>
            <a:ext cx="1752600" cy="584775"/>
          </a:xfrm>
          <a:prstGeom prst="rect">
            <a:avLst/>
          </a:prstGeom>
          <a:noFill/>
        </p:spPr>
        <p:txBody>
          <a:bodyPr wrap="square" rtlCol="0">
            <a:spAutoFit/>
          </a:bodyPr>
          <a:lstStyle/>
          <a:p>
            <a:r>
              <a:rPr lang="en-US" sz="1600" dirty="0" smtClean="0"/>
              <a:t>Membership Card</a:t>
            </a:r>
            <a:endParaRPr lang="en-US" sz="1600" dirty="0"/>
          </a:p>
        </p:txBody>
      </p:sp>
      <p:sp>
        <p:nvSpPr>
          <p:cNvPr id="23" name="TextBox 22"/>
          <p:cNvSpPr txBox="1"/>
          <p:nvPr/>
        </p:nvSpPr>
        <p:spPr>
          <a:xfrm>
            <a:off x="-50800" y="5727412"/>
            <a:ext cx="1752600" cy="584775"/>
          </a:xfrm>
          <a:prstGeom prst="rect">
            <a:avLst/>
          </a:prstGeom>
          <a:noFill/>
        </p:spPr>
        <p:txBody>
          <a:bodyPr wrap="square" rtlCol="0">
            <a:spAutoFit/>
          </a:bodyPr>
          <a:lstStyle/>
          <a:p>
            <a:r>
              <a:rPr lang="en-US" sz="1600" dirty="0" smtClean="0"/>
              <a:t>Membership Card</a:t>
            </a:r>
            <a:endParaRPr lang="en-US" sz="1600" dirty="0"/>
          </a:p>
        </p:txBody>
      </p:sp>
    </p:spTree>
    <p:extLst>
      <p:ext uri="{BB962C8B-B14F-4D97-AF65-F5344CB8AC3E}">
        <p14:creationId xmlns:p14="http://schemas.microsoft.com/office/powerpoint/2010/main" val="672913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D2533C"/>
                </a:solidFill>
                <a:latin typeface="Times New Roman" panose="02020603050405020304" pitchFamily="18" charset="0"/>
                <a:cs typeface="Times New Roman" panose="02020603050405020304" pitchFamily="18" charset="0"/>
              </a:rPr>
              <a:t>DSA Memberships </a:t>
            </a:r>
            <a:r>
              <a:rPr lang="en-US" sz="2400" dirty="0" smtClean="0">
                <a:solidFill>
                  <a:srgbClr val="D2533C"/>
                </a:solidFill>
                <a:latin typeface="Times New Roman" panose="02020603050405020304" pitchFamily="18" charset="0"/>
                <a:cs typeface="Times New Roman" panose="02020603050405020304" pitchFamily="18" charset="0"/>
              </a:rPr>
              <a:t>Course</a:t>
            </a:r>
            <a:br>
              <a:rPr lang="en-US" sz="2400" dirty="0" smtClean="0">
                <a:solidFill>
                  <a:srgbClr val="D2533C"/>
                </a:solidFill>
                <a:latin typeface="Times New Roman" panose="02020603050405020304" pitchFamily="18" charset="0"/>
                <a:cs typeface="Times New Roman" panose="02020603050405020304" pitchFamily="18" charset="0"/>
              </a:rPr>
            </a:br>
            <a:r>
              <a:rPr lang="en-US" sz="2400" b="1" dirty="0" smtClean="0">
                <a:solidFill>
                  <a:srgbClr val="D2533C"/>
                </a:solidFill>
                <a:latin typeface="Times New Roman" panose="02020603050405020304" pitchFamily="18" charset="0"/>
                <a:cs typeface="Times New Roman" panose="02020603050405020304" pitchFamily="18" charset="0"/>
              </a:rPr>
              <a:t>Introduction </a:t>
            </a:r>
            <a:r>
              <a:rPr lang="en-US" sz="2400" b="1" dirty="0">
                <a:solidFill>
                  <a:srgbClr val="D2533C"/>
                </a:solidFill>
                <a:latin typeface="Times New Roman" panose="02020603050405020304" pitchFamily="18" charset="0"/>
                <a:cs typeface="Times New Roman" panose="02020603050405020304" pitchFamily="18" charset="0"/>
              </a:rPr>
              <a:t>Overview and Definitions</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1800" b="1" dirty="0">
                <a:latin typeface="Times New Roman" panose="02020603050405020304" pitchFamily="18" charset="0"/>
                <a:cs typeface="Times New Roman" panose="02020603050405020304" pitchFamily="18" charset="0"/>
              </a:rPr>
              <a:t>Pass#</a:t>
            </a:r>
          </a:p>
          <a:p>
            <a:r>
              <a:rPr lang="en-US" sz="1800" dirty="0">
                <a:latin typeface="Times New Roman" panose="02020603050405020304" pitchFamily="18" charset="0"/>
                <a:cs typeface="Times New Roman" panose="02020603050405020304" pitchFamily="18" charset="0"/>
              </a:rPr>
              <a:t>A pass number is created when a pass is sold for use or access by the holder of the Membership.  Each pass has a unique number and the number never changes</a:t>
            </a:r>
            <a:r>
              <a:rPr lang="en-US" sz="1800" dirty="0" smtClean="0">
                <a:latin typeface="Times New Roman" panose="02020603050405020304" pitchFamily="18" charset="0"/>
                <a:cs typeface="Times New Roman" panose="02020603050405020304" pitchFamily="18" charset="0"/>
              </a:rPr>
              <a:t>.</a:t>
            </a:r>
          </a:p>
          <a:p>
            <a:r>
              <a:rPr lang="en-US" sz="1800" dirty="0" smtClean="0">
                <a:latin typeface="Times New Roman" panose="02020603050405020304" pitchFamily="18" charset="0"/>
                <a:cs typeface="Times New Roman" panose="02020603050405020304" pitchFamily="18" charset="0"/>
              </a:rPr>
              <a:t>Since both Parks and Senior Affairs utilize the point of sales system there are different passes.</a:t>
            </a:r>
          </a:p>
          <a:p>
            <a:pPr lvl="1"/>
            <a:r>
              <a:rPr lang="en-US" sz="1800" dirty="0" smtClean="0">
                <a:latin typeface="Times New Roman" panose="02020603050405020304" pitchFamily="18" charset="0"/>
                <a:cs typeface="Times New Roman" panose="02020603050405020304" pitchFamily="18" charset="0"/>
              </a:rPr>
              <a:t>Member New = Senior Affairs</a:t>
            </a:r>
          </a:p>
          <a:p>
            <a:pPr lvl="1"/>
            <a:r>
              <a:rPr lang="en-US" sz="1800" dirty="0" smtClean="0">
                <a:latin typeface="Times New Roman" panose="02020603050405020304" pitchFamily="18" charset="0"/>
                <a:cs typeface="Times New Roman" panose="02020603050405020304" pitchFamily="18" charset="0"/>
              </a:rPr>
              <a:t>Annual PM Pass = Parks &amp; Recreation Department (Not used by Senior Affairs)</a:t>
            </a:r>
          </a:p>
          <a:p>
            <a:pPr lvl="1"/>
            <a:endParaRPr lang="en-US" sz="1800" dirty="0">
              <a:latin typeface="Times New Roman" panose="02020603050405020304" pitchFamily="18" charset="0"/>
              <a:cs typeface="Times New Roman" panose="02020603050405020304" pitchFamily="18" charset="0"/>
            </a:endParaRPr>
          </a:p>
          <a:p>
            <a:pPr lvl="1"/>
            <a:endParaRPr lang="en-US" sz="1800" dirty="0" smtClean="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623" y="4267200"/>
            <a:ext cx="8023577" cy="2228486"/>
          </a:xfrm>
          <a:prstGeom prst="rect">
            <a:avLst/>
          </a:prstGeom>
        </p:spPr>
      </p:pic>
      <p:sp>
        <p:nvSpPr>
          <p:cNvPr id="4" name="Slide Number Placeholder 3"/>
          <p:cNvSpPr>
            <a:spLocks noGrp="1"/>
          </p:cNvSpPr>
          <p:nvPr>
            <p:ph type="sldNum" sz="quarter" idx="12"/>
          </p:nvPr>
        </p:nvSpPr>
        <p:spPr/>
        <p:txBody>
          <a:bodyPr/>
          <a:lstStyle/>
          <a:p>
            <a:fld id="{796E634C-1E21-4442-8F5F-47D10AA6296F}" type="slidenum">
              <a:rPr lang="en-US" smtClean="0"/>
              <a:pPr/>
              <a:t>14</a:t>
            </a:fld>
            <a:endParaRPr lang="en-US" dirty="0"/>
          </a:p>
        </p:txBody>
      </p:sp>
    </p:spTree>
    <p:extLst>
      <p:ext uri="{BB962C8B-B14F-4D97-AF65-F5344CB8AC3E}">
        <p14:creationId xmlns:p14="http://schemas.microsoft.com/office/powerpoint/2010/main" val="4077959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D2533C"/>
                </a:solidFill>
                <a:latin typeface="Times New Roman" panose="02020603050405020304" pitchFamily="18" charset="0"/>
                <a:cs typeface="Times New Roman" panose="02020603050405020304" pitchFamily="18" charset="0"/>
              </a:rPr>
              <a:t>DSA Memberships Course</a:t>
            </a:r>
            <a:br>
              <a:rPr lang="en-US" sz="2400" dirty="0">
                <a:solidFill>
                  <a:srgbClr val="D2533C"/>
                </a:solidFill>
                <a:latin typeface="Times New Roman" panose="02020603050405020304" pitchFamily="18" charset="0"/>
                <a:cs typeface="Times New Roman" panose="02020603050405020304" pitchFamily="18" charset="0"/>
              </a:rPr>
            </a:br>
            <a:r>
              <a:rPr lang="en-US" sz="2400" b="1" dirty="0">
                <a:solidFill>
                  <a:srgbClr val="D2533C"/>
                </a:solidFill>
                <a:latin typeface="Times New Roman" panose="02020603050405020304" pitchFamily="18" charset="0"/>
                <a:cs typeface="Times New Roman" panose="02020603050405020304" pitchFamily="18" charset="0"/>
              </a:rPr>
              <a:t>Introduction Overview and Definitions</a:t>
            </a: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0570177"/>
              </p:ext>
            </p:extLst>
          </p:nvPr>
        </p:nvGraphicFramePr>
        <p:xfrm>
          <a:off x="533400" y="2057400"/>
          <a:ext cx="7467600" cy="4343392"/>
        </p:xfrm>
        <a:graphic>
          <a:graphicData uri="http://schemas.openxmlformats.org/drawingml/2006/table">
            <a:tbl>
              <a:tblPr/>
              <a:tblGrid>
                <a:gridCol w="2532120"/>
                <a:gridCol w="2292953"/>
                <a:gridCol w="2642527"/>
              </a:tblGrid>
              <a:tr h="271462">
                <a:tc>
                  <a:txBody>
                    <a:bodyPr/>
                    <a:lstStyle/>
                    <a:p>
                      <a:pPr algn="l" fontAlgn="b"/>
                      <a:r>
                        <a:rPr lang="en-US" sz="1000" b="1" i="0" u="none" strike="noStrike" dirty="0" smtClean="0">
                          <a:effectLst/>
                          <a:latin typeface="Arial"/>
                        </a:rPr>
                        <a:t>Department</a:t>
                      </a:r>
                      <a:endParaRPr lang="en-US" sz="1000" b="1" i="0" u="none" strike="noStrike" dirty="0">
                        <a:effectLst/>
                        <a:latin typeface="Arial"/>
                      </a:endParaRPr>
                    </a:p>
                  </a:txBody>
                  <a:tcPr marL="9525" marR="9525" marT="9525" marB="0" anchor="b">
                    <a:lnL>
                      <a:noFill/>
                    </a:lnL>
                    <a:lnR>
                      <a:noFill/>
                    </a:lnR>
                    <a:lnT>
                      <a:noFill/>
                    </a:lnT>
                    <a:lnB>
                      <a:noFill/>
                    </a:lnB>
                  </a:tcPr>
                </a:tc>
                <a:tc>
                  <a:txBody>
                    <a:bodyPr/>
                    <a:lstStyle/>
                    <a:p>
                      <a:pPr algn="l" fontAlgn="b"/>
                      <a:r>
                        <a:rPr lang="en-US" sz="1000" b="1" i="0" u="none" strike="noStrike" dirty="0" smtClean="0">
                          <a:effectLst/>
                          <a:latin typeface="Arial"/>
                        </a:rPr>
                        <a:t>Category</a:t>
                      </a:r>
                      <a:endParaRPr lang="en-US" sz="1000" b="1" i="0" u="none" strike="noStrike" dirty="0">
                        <a:effectLst/>
                        <a:latin typeface="Arial"/>
                      </a:endParaRPr>
                    </a:p>
                  </a:txBody>
                  <a:tcPr marL="9525" marR="9525" marT="9525" marB="0" anchor="b">
                    <a:lnL>
                      <a:noFill/>
                    </a:lnL>
                    <a:lnR>
                      <a:noFill/>
                    </a:lnR>
                    <a:lnT>
                      <a:noFill/>
                    </a:lnT>
                    <a:lnB>
                      <a:noFill/>
                    </a:lnB>
                  </a:tcPr>
                </a:tc>
                <a:tc>
                  <a:txBody>
                    <a:bodyPr/>
                    <a:lstStyle/>
                    <a:p>
                      <a:pPr algn="l" fontAlgn="b"/>
                      <a:r>
                        <a:rPr lang="en-US" sz="1000" b="1" i="0" u="none" strike="noStrike" dirty="0" smtClean="0">
                          <a:effectLst/>
                          <a:latin typeface="Arial"/>
                        </a:rPr>
                        <a:t>Item</a:t>
                      </a:r>
                      <a:endParaRPr lang="en-US" sz="1000" b="1" i="0" u="none" strike="noStrike" dirty="0">
                        <a:effectLst/>
                        <a:latin typeface="Arial"/>
                      </a:endParaRPr>
                    </a:p>
                  </a:txBody>
                  <a:tcPr marL="9525" marR="9525" marT="9525" marB="0" anchor="b">
                    <a:lnL>
                      <a:noFill/>
                    </a:lnL>
                    <a:lnR>
                      <a:noFill/>
                    </a:lnR>
                    <a:lnT>
                      <a:noFill/>
                    </a:lnT>
                    <a:lnB>
                      <a:noFill/>
                    </a:lnB>
                  </a:tcPr>
                </a:tc>
              </a:tr>
              <a:tr h="271462">
                <a:tc>
                  <a:txBody>
                    <a:bodyPr/>
                    <a:lstStyle/>
                    <a:p>
                      <a:pPr algn="l" fontAlgn="b"/>
                      <a:r>
                        <a:rPr lang="en-US" sz="1000" b="0" i="0" u="none" strike="noStrike" dirty="0">
                          <a:effectLst/>
                          <a:latin typeface="Arial"/>
                        </a:rPr>
                        <a:t>32SENIOR</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MEMBERSHIP</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18-49 NEW</a:t>
                      </a:r>
                    </a:p>
                  </a:txBody>
                  <a:tcPr marL="9525" marR="9525" marT="9525" marB="0" anchor="b">
                    <a:lnL>
                      <a:noFill/>
                    </a:lnL>
                    <a:lnR>
                      <a:noFill/>
                    </a:lnR>
                    <a:lnT>
                      <a:noFill/>
                    </a:lnT>
                    <a:lnB>
                      <a:noFill/>
                    </a:lnB>
                  </a:tcPr>
                </a:tc>
              </a:tr>
              <a:tr h="271462">
                <a:tc>
                  <a:txBody>
                    <a:bodyPr/>
                    <a:lstStyle/>
                    <a:p>
                      <a:pPr algn="l" fontAlgn="b"/>
                      <a:r>
                        <a:rPr lang="en-US" sz="1000" b="0" i="0" u="none" strike="noStrike" dirty="0">
                          <a:effectLst/>
                          <a:latin typeface="Arial"/>
                        </a:rPr>
                        <a:t>32SENIOR</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MEMBERSHIP</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18-49 REN</a:t>
                      </a:r>
                    </a:p>
                  </a:txBody>
                  <a:tcPr marL="9525" marR="9525" marT="9525" marB="0" anchor="b">
                    <a:lnL>
                      <a:noFill/>
                    </a:lnL>
                    <a:lnR>
                      <a:noFill/>
                    </a:lnR>
                    <a:lnT>
                      <a:noFill/>
                    </a:lnT>
                    <a:lnB>
                      <a:noFill/>
                    </a:lnB>
                  </a:tcPr>
                </a:tc>
              </a:tr>
              <a:tr h="271462">
                <a:tc>
                  <a:txBody>
                    <a:bodyPr/>
                    <a:lstStyle/>
                    <a:p>
                      <a:pPr algn="l" fontAlgn="b"/>
                      <a:r>
                        <a:rPr lang="en-US" sz="1000" b="0" i="0" u="none" strike="noStrike" dirty="0">
                          <a:effectLst/>
                          <a:latin typeface="Arial"/>
                        </a:rPr>
                        <a:t>32SENIOR</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MEMBERSHIP</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50-59 NEW</a:t>
                      </a:r>
                    </a:p>
                  </a:txBody>
                  <a:tcPr marL="9525" marR="9525" marT="9525" marB="0" anchor="b">
                    <a:lnL>
                      <a:noFill/>
                    </a:lnL>
                    <a:lnR>
                      <a:noFill/>
                    </a:lnR>
                    <a:lnT>
                      <a:noFill/>
                    </a:lnT>
                    <a:lnB>
                      <a:noFill/>
                    </a:lnB>
                  </a:tcPr>
                </a:tc>
              </a:tr>
              <a:tr h="271462">
                <a:tc>
                  <a:txBody>
                    <a:bodyPr/>
                    <a:lstStyle/>
                    <a:p>
                      <a:pPr algn="l" fontAlgn="b"/>
                      <a:r>
                        <a:rPr lang="en-US" sz="1000" b="0" i="0" u="none" strike="noStrike" dirty="0">
                          <a:effectLst/>
                          <a:latin typeface="Arial"/>
                        </a:rPr>
                        <a:t>32SENIOR</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MEMBERSHIP</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50-59 REN</a:t>
                      </a:r>
                    </a:p>
                  </a:txBody>
                  <a:tcPr marL="9525" marR="9525" marT="9525" marB="0" anchor="b">
                    <a:lnL>
                      <a:noFill/>
                    </a:lnL>
                    <a:lnR>
                      <a:noFill/>
                    </a:lnR>
                    <a:lnT>
                      <a:noFill/>
                    </a:lnT>
                    <a:lnB>
                      <a:noFill/>
                    </a:lnB>
                  </a:tcPr>
                </a:tc>
              </a:tr>
              <a:tr h="271462">
                <a:tc>
                  <a:txBody>
                    <a:bodyPr/>
                    <a:lstStyle/>
                    <a:p>
                      <a:pPr algn="l" fontAlgn="b"/>
                      <a:r>
                        <a:rPr lang="en-US" sz="1000" b="0" i="0" u="none" strike="noStrike" dirty="0">
                          <a:effectLst/>
                          <a:latin typeface="Arial"/>
                        </a:rPr>
                        <a:t>32SENIOR</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MEMBERSHIP</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60PLUS REN</a:t>
                      </a:r>
                    </a:p>
                  </a:txBody>
                  <a:tcPr marL="9525" marR="9525" marT="9525" marB="0" anchor="b">
                    <a:lnL>
                      <a:noFill/>
                    </a:lnL>
                    <a:lnR>
                      <a:noFill/>
                    </a:lnR>
                    <a:lnT>
                      <a:noFill/>
                    </a:lnT>
                    <a:lnB>
                      <a:noFill/>
                    </a:lnB>
                  </a:tcPr>
                </a:tc>
              </a:tr>
              <a:tr h="271462">
                <a:tc>
                  <a:txBody>
                    <a:bodyPr/>
                    <a:lstStyle/>
                    <a:p>
                      <a:pPr algn="l" fontAlgn="b"/>
                      <a:r>
                        <a:rPr lang="en-US" sz="1000" b="0" i="0" u="none" strike="noStrike" dirty="0">
                          <a:effectLst/>
                          <a:latin typeface="Arial"/>
                        </a:rPr>
                        <a:t>32SENIOR</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MEMBERSHIP</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60 PLUSNEW</a:t>
                      </a:r>
                    </a:p>
                  </a:txBody>
                  <a:tcPr marL="9525" marR="9525" marT="9525" marB="0" anchor="b">
                    <a:lnL>
                      <a:noFill/>
                    </a:lnL>
                    <a:lnR>
                      <a:noFill/>
                    </a:lnR>
                    <a:lnT>
                      <a:noFill/>
                    </a:lnT>
                    <a:lnB>
                      <a:noFill/>
                    </a:lnB>
                  </a:tcPr>
                </a:tc>
              </a:tr>
              <a:tr h="271462">
                <a:tc>
                  <a:txBody>
                    <a:bodyPr/>
                    <a:lstStyle/>
                    <a:p>
                      <a:pPr algn="l" fontAlgn="b"/>
                      <a:r>
                        <a:rPr lang="en-US" sz="1000" b="0" i="0" u="none" strike="noStrike" dirty="0">
                          <a:effectLst/>
                          <a:latin typeface="Arial"/>
                        </a:rPr>
                        <a:t>32SENIOR</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MEMBERSHIP</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BOOMER NEW</a:t>
                      </a:r>
                    </a:p>
                  </a:txBody>
                  <a:tcPr marL="9525" marR="9525" marT="9525" marB="0" anchor="b">
                    <a:lnL>
                      <a:noFill/>
                    </a:lnL>
                    <a:lnR>
                      <a:noFill/>
                    </a:lnR>
                    <a:lnT>
                      <a:noFill/>
                    </a:lnT>
                    <a:lnB>
                      <a:noFill/>
                    </a:lnB>
                  </a:tcPr>
                </a:tc>
              </a:tr>
              <a:tr h="271462">
                <a:tc>
                  <a:txBody>
                    <a:bodyPr/>
                    <a:lstStyle/>
                    <a:p>
                      <a:pPr algn="l" fontAlgn="b"/>
                      <a:r>
                        <a:rPr lang="en-US" sz="1000" b="0" i="0" u="none" strike="noStrike" dirty="0">
                          <a:effectLst/>
                          <a:latin typeface="Arial"/>
                        </a:rPr>
                        <a:t>32SENIOR</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MEMBERSHIP</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BOOMER REN</a:t>
                      </a:r>
                    </a:p>
                  </a:txBody>
                  <a:tcPr marL="9525" marR="9525" marT="9525" marB="0" anchor="b">
                    <a:lnL>
                      <a:noFill/>
                    </a:lnL>
                    <a:lnR>
                      <a:noFill/>
                    </a:lnR>
                    <a:lnT>
                      <a:noFill/>
                    </a:lnT>
                    <a:lnB>
                      <a:noFill/>
                    </a:lnB>
                  </a:tcPr>
                </a:tc>
              </a:tr>
              <a:tr h="271462">
                <a:tc>
                  <a:txBody>
                    <a:bodyPr/>
                    <a:lstStyle/>
                    <a:p>
                      <a:pPr algn="l" fontAlgn="b"/>
                      <a:r>
                        <a:rPr lang="en-US" sz="1000" b="0" i="0" u="none" strike="noStrike" dirty="0">
                          <a:effectLst/>
                          <a:latin typeface="Arial"/>
                        </a:rPr>
                        <a:t>32SENIOR</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MEMBERSHIP</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MEMBER 18+</a:t>
                      </a:r>
                    </a:p>
                  </a:txBody>
                  <a:tcPr marL="9525" marR="9525" marT="9525" marB="0" anchor="b">
                    <a:lnL>
                      <a:noFill/>
                    </a:lnL>
                    <a:lnR>
                      <a:noFill/>
                    </a:lnR>
                    <a:lnT>
                      <a:noFill/>
                    </a:lnT>
                    <a:lnB>
                      <a:noFill/>
                    </a:lnB>
                  </a:tcPr>
                </a:tc>
              </a:tr>
              <a:tr h="271462">
                <a:tc>
                  <a:txBody>
                    <a:bodyPr/>
                    <a:lstStyle/>
                    <a:p>
                      <a:pPr algn="l" fontAlgn="b"/>
                      <a:r>
                        <a:rPr lang="en-US" sz="1000" b="0" i="0" u="none" strike="noStrike" dirty="0">
                          <a:effectLst/>
                          <a:latin typeface="Arial"/>
                        </a:rPr>
                        <a:t>32SENIOR</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MEMBERSHIP</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MEMBER -18</a:t>
                      </a:r>
                    </a:p>
                  </a:txBody>
                  <a:tcPr marL="9525" marR="9525" marT="9525" marB="0" anchor="b">
                    <a:lnL>
                      <a:noFill/>
                    </a:lnL>
                    <a:lnR>
                      <a:noFill/>
                    </a:lnR>
                    <a:lnT>
                      <a:noFill/>
                    </a:lnT>
                    <a:lnB>
                      <a:noFill/>
                    </a:lnB>
                  </a:tcPr>
                </a:tc>
              </a:tr>
              <a:tr h="271462">
                <a:tc>
                  <a:txBody>
                    <a:bodyPr/>
                    <a:lstStyle/>
                    <a:p>
                      <a:pPr algn="l" fontAlgn="b"/>
                      <a:r>
                        <a:rPr lang="en-US" sz="1000" b="0" i="0" u="none" strike="noStrike" dirty="0">
                          <a:effectLst/>
                          <a:latin typeface="Arial"/>
                        </a:rPr>
                        <a:t>32SENIOR</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MEMBERSHIP</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MEMBER NEW</a:t>
                      </a:r>
                    </a:p>
                  </a:txBody>
                  <a:tcPr marL="9525" marR="9525" marT="9525" marB="0" anchor="b">
                    <a:lnL>
                      <a:noFill/>
                    </a:lnL>
                    <a:lnR>
                      <a:noFill/>
                    </a:lnR>
                    <a:lnT>
                      <a:noFill/>
                    </a:lnT>
                    <a:lnB>
                      <a:noFill/>
                    </a:lnB>
                  </a:tcPr>
                </a:tc>
              </a:tr>
              <a:tr h="271462">
                <a:tc>
                  <a:txBody>
                    <a:bodyPr/>
                    <a:lstStyle/>
                    <a:p>
                      <a:pPr algn="l" fontAlgn="b"/>
                      <a:r>
                        <a:rPr lang="en-US" sz="1000" b="0" i="0" u="none" strike="noStrike" dirty="0">
                          <a:effectLst/>
                          <a:latin typeface="Arial"/>
                        </a:rPr>
                        <a:t>32SENIOR</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MEMBERSHIP</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MEMBER REN</a:t>
                      </a:r>
                    </a:p>
                  </a:txBody>
                  <a:tcPr marL="9525" marR="9525" marT="9525" marB="0" anchor="b">
                    <a:lnL>
                      <a:noFill/>
                    </a:lnL>
                    <a:lnR>
                      <a:noFill/>
                    </a:lnR>
                    <a:lnT>
                      <a:noFill/>
                    </a:lnT>
                    <a:lnB>
                      <a:noFill/>
                    </a:lnB>
                  </a:tcPr>
                </a:tc>
              </a:tr>
              <a:tr h="271462">
                <a:tc>
                  <a:txBody>
                    <a:bodyPr/>
                    <a:lstStyle/>
                    <a:p>
                      <a:pPr algn="l" fontAlgn="b"/>
                      <a:r>
                        <a:rPr lang="en-US" sz="1000" b="0" i="0" u="none" strike="noStrike" dirty="0">
                          <a:effectLst/>
                          <a:latin typeface="Arial"/>
                        </a:rPr>
                        <a:t>32SENIOR</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MEMBERSHIP</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ONLINEPASS</a:t>
                      </a:r>
                    </a:p>
                  </a:txBody>
                  <a:tcPr marL="9525" marR="9525" marT="9525" marB="0" anchor="b">
                    <a:lnL>
                      <a:noFill/>
                    </a:lnL>
                    <a:lnR>
                      <a:noFill/>
                    </a:lnR>
                    <a:lnT>
                      <a:noFill/>
                    </a:lnT>
                    <a:lnB>
                      <a:noFill/>
                    </a:lnB>
                  </a:tcPr>
                </a:tc>
              </a:tr>
              <a:tr h="271462">
                <a:tc>
                  <a:txBody>
                    <a:bodyPr/>
                    <a:lstStyle/>
                    <a:p>
                      <a:pPr algn="l" fontAlgn="b"/>
                      <a:r>
                        <a:rPr lang="en-US" sz="1000" b="0" i="0" u="none" strike="noStrike" dirty="0">
                          <a:effectLst/>
                          <a:latin typeface="Arial"/>
                        </a:rPr>
                        <a:t>32SENIOR</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MEMBERSHIP</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REVONLINE</a:t>
                      </a:r>
                    </a:p>
                  </a:txBody>
                  <a:tcPr marL="9525" marR="9525" marT="9525" marB="0" anchor="b">
                    <a:lnL>
                      <a:noFill/>
                    </a:lnL>
                    <a:lnR>
                      <a:noFill/>
                    </a:lnR>
                    <a:lnT>
                      <a:noFill/>
                    </a:lnT>
                    <a:lnB>
                      <a:noFill/>
                    </a:lnB>
                  </a:tcPr>
                </a:tc>
              </a:tr>
              <a:tr h="271462">
                <a:tc>
                  <a:txBody>
                    <a:bodyPr/>
                    <a:lstStyle/>
                    <a:p>
                      <a:pPr algn="l" fontAlgn="b"/>
                      <a:r>
                        <a:rPr lang="en-US" sz="1000" b="0" i="0" u="none" strike="noStrike" dirty="0">
                          <a:effectLst/>
                          <a:latin typeface="Arial"/>
                        </a:rPr>
                        <a:t>32SENIOR</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MEMBERSHIP</a:t>
                      </a:r>
                    </a:p>
                  </a:txBody>
                  <a:tcPr marL="9525" marR="9525" marT="9525" marB="0" anchor="b">
                    <a:lnL>
                      <a:noFill/>
                    </a:lnL>
                    <a:lnR>
                      <a:noFill/>
                    </a:lnR>
                    <a:lnT>
                      <a:noFill/>
                    </a:lnT>
                    <a:lnB>
                      <a:noFill/>
                    </a:lnB>
                  </a:tcPr>
                </a:tc>
                <a:tc>
                  <a:txBody>
                    <a:bodyPr/>
                    <a:lstStyle/>
                    <a:p>
                      <a:pPr algn="l" fontAlgn="b"/>
                      <a:r>
                        <a:rPr lang="en-US" sz="1000" b="0" i="0" u="none" strike="noStrike" dirty="0">
                          <a:effectLst/>
                          <a:latin typeface="Arial"/>
                        </a:rPr>
                        <a:t>SPRAYPARK</a:t>
                      </a:r>
                    </a:p>
                  </a:txBody>
                  <a:tcPr marL="9525" marR="9525" marT="9525" marB="0" anchor="b">
                    <a:lnL>
                      <a:noFill/>
                    </a:lnL>
                    <a:lnR>
                      <a:noFill/>
                    </a:lnR>
                    <a:lnT>
                      <a:noFill/>
                    </a:lnT>
                    <a:lnB>
                      <a:noFill/>
                    </a:lnB>
                  </a:tcPr>
                </a:tc>
              </a:tr>
            </a:tbl>
          </a:graphicData>
        </a:graphic>
      </p:graphicFrame>
      <p:sp>
        <p:nvSpPr>
          <p:cNvPr id="3" name="TextBox 2"/>
          <p:cNvSpPr txBox="1"/>
          <p:nvPr/>
        </p:nvSpPr>
        <p:spPr>
          <a:xfrm>
            <a:off x="381000" y="1536728"/>
            <a:ext cx="7924800"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Membership/Pass Categories:</a:t>
            </a:r>
            <a:endParaRPr lang="en-US" b="1"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96E634C-1E21-4442-8F5F-47D10AA6296F}" type="slidenum">
              <a:rPr lang="en-US" smtClean="0"/>
              <a:pPr/>
              <a:t>15</a:t>
            </a:fld>
            <a:endParaRPr lang="en-US" dirty="0"/>
          </a:p>
        </p:txBody>
      </p:sp>
    </p:spTree>
    <p:extLst>
      <p:ext uri="{BB962C8B-B14F-4D97-AF65-F5344CB8AC3E}">
        <p14:creationId xmlns:p14="http://schemas.microsoft.com/office/powerpoint/2010/main" val="4185537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D2533C"/>
                </a:solidFill>
                <a:latin typeface="Times New Roman" panose="02020603050405020304" pitchFamily="18" charset="0"/>
                <a:cs typeface="Times New Roman" panose="02020603050405020304" pitchFamily="18" charset="0"/>
              </a:rPr>
              <a:t>DSA Memberships Course</a:t>
            </a:r>
            <a:br>
              <a:rPr lang="en-US" sz="2400" dirty="0">
                <a:solidFill>
                  <a:srgbClr val="D2533C"/>
                </a:solidFill>
                <a:latin typeface="Times New Roman" panose="02020603050405020304" pitchFamily="18" charset="0"/>
                <a:cs typeface="Times New Roman" panose="02020603050405020304" pitchFamily="18" charset="0"/>
              </a:rPr>
            </a:br>
            <a:r>
              <a:rPr lang="en-US" sz="2400" b="1" dirty="0">
                <a:solidFill>
                  <a:srgbClr val="D2533C"/>
                </a:solidFill>
                <a:latin typeface="Times New Roman" panose="02020603050405020304" pitchFamily="18" charset="0"/>
                <a:cs typeface="Times New Roman" panose="02020603050405020304" pitchFamily="18" charset="0"/>
              </a:rPr>
              <a:t>Introduction Overview and Definitions</a:t>
            </a:r>
            <a:endParaRPr lang="en-US" sz="2400" dirty="0"/>
          </a:p>
        </p:txBody>
      </p:sp>
      <p:sp>
        <p:nvSpPr>
          <p:cNvPr id="3" name="Content Placeholder 2"/>
          <p:cNvSpPr>
            <a:spLocks noGrp="1"/>
          </p:cNvSpPr>
          <p:nvPr>
            <p:ph idx="1"/>
          </p:nvPr>
        </p:nvSpPr>
        <p:spPr>
          <a:xfrm>
            <a:off x="3200400" y="1600200"/>
            <a:ext cx="5486400" cy="4876800"/>
          </a:xfrm>
        </p:spPr>
        <p:txBody>
          <a:bodyPr>
            <a:normAutofit fontScale="85000" lnSpcReduction="10000"/>
          </a:bodyPr>
          <a:lstStyle/>
          <a:p>
            <a:r>
              <a:rPr lang="en-US" b="1" dirty="0" smtClean="0">
                <a:latin typeface="Times New Roman" panose="02020603050405020304" pitchFamily="18" charset="0"/>
                <a:cs typeface="Times New Roman" panose="02020603050405020304" pitchFamily="18" charset="0"/>
              </a:rPr>
              <a:t>DSA Memberships: </a:t>
            </a:r>
            <a:r>
              <a:rPr lang="en-US" dirty="0" smtClean="0">
                <a:latin typeface="Times New Roman" panose="02020603050405020304" pitchFamily="18" charset="0"/>
                <a:cs typeface="Times New Roman" panose="02020603050405020304" pitchFamily="18" charset="0"/>
              </a:rPr>
              <a:t>DSA memberships are </a:t>
            </a:r>
            <a:r>
              <a:rPr lang="en-US" dirty="0">
                <a:latin typeface="Times New Roman" panose="02020603050405020304" pitchFamily="18" charset="0"/>
                <a:cs typeface="Times New Roman" panose="02020603050405020304" pitchFamily="18" charset="0"/>
              </a:rPr>
              <a:t>$13.00 annually </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DSA </a:t>
            </a:r>
            <a:r>
              <a:rPr lang="en-US" dirty="0">
                <a:latin typeface="Times New Roman" panose="02020603050405020304" pitchFamily="18" charset="0"/>
                <a:cs typeface="Times New Roman" panose="02020603050405020304" pitchFamily="18" charset="0"/>
              </a:rPr>
              <a:t>membership card issuance and benefits are regulated by the Department of Senior Affairs by age class: </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p>
          <a:p>
            <a:pPr lvl="1"/>
            <a:r>
              <a:rPr lang="en-US" b="1" dirty="0" smtClean="0">
                <a:latin typeface="Times New Roman" panose="02020603050405020304" pitchFamily="18" charset="0"/>
                <a:cs typeface="Times New Roman" panose="02020603050405020304" pitchFamily="18" charset="0"/>
              </a:rPr>
              <a:t>18-49:  </a:t>
            </a:r>
            <a:r>
              <a:rPr lang="en-US" dirty="0" smtClean="0">
                <a:latin typeface="Times New Roman" panose="02020603050405020304" pitchFamily="18" charset="0"/>
                <a:cs typeface="Times New Roman" panose="02020603050405020304" pitchFamily="18" charset="0"/>
              </a:rPr>
              <a:t>White </a:t>
            </a:r>
            <a:r>
              <a:rPr lang="en-US" dirty="0">
                <a:latin typeface="Times New Roman" panose="02020603050405020304" pitchFamily="18" charset="0"/>
                <a:cs typeface="Times New Roman" panose="02020603050405020304" pitchFamily="18" charset="0"/>
              </a:rPr>
              <a:t>Membership </a:t>
            </a:r>
            <a:r>
              <a:rPr lang="en-US" dirty="0" smtClean="0">
                <a:latin typeface="Times New Roman" panose="02020603050405020304" pitchFamily="18" charset="0"/>
                <a:cs typeface="Times New Roman" panose="02020603050405020304" pitchFamily="18" charset="0"/>
              </a:rPr>
              <a:t>Card</a:t>
            </a:r>
          </a:p>
          <a:p>
            <a:pPr lvl="1"/>
            <a:r>
              <a:rPr lang="en-US" b="1" dirty="0" smtClean="0">
                <a:latin typeface="Times New Roman" panose="02020603050405020304" pitchFamily="18" charset="0"/>
                <a:cs typeface="Times New Roman" panose="02020603050405020304" pitchFamily="18" charset="0"/>
              </a:rPr>
              <a:t>50-59:  </a:t>
            </a:r>
            <a:r>
              <a:rPr lang="en-US" dirty="0" smtClean="0">
                <a:latin typeface="Times New Roman" panose="02020603050405020304" pitchFamily="18" charset="0"/>
                <a:cs typeface="Times New Roman" panose="02020603050405020304" pitchFamily="18" charset="0"/>
              </a:rPr>
              <a:t>Yellow </a:t>
            </a:r>
            <a:r>
              <a:rPr lang="en-US" dirty="0">
                <a:latin typeface="Times New Roman" panose="02020603050405020304" pitchFamily="18" charset="0"/>
                <a:cs typeface="Times New Roman" panose="02020603050405020304" pitchFamily="18" charset="0"/>
              </a:rPr>
              <a:t>Membership </a:t>
            </a:r>
            <a:r>
              <a:rPr lang="en-US" dirty="0" smtClean="0">
                <a:latin typeface="Times New Roman" panose="02020603050405020304" pitchFamily="18" charset="0"/>
                <a:cs typeface="Times New Roman" panose="02020603050405020304" pitchFamily="18" charset="0"/>
              </a:rPr>
              <a:t>Card </a:t>
            </a:r>
          </a:p>
          <a:p>
            <a:pPr lvl="1"/>
            <a:r>
              <a:rPr lang="en-US" b="1" dirty="0" smtClean="0">
                <a:latin typeface="Times New Roman" panose="02020603050405020304" pitchFamily="18" charset="0"/>
                <a:cs typeface="Times New Roman" panose="02020603050405020304" pitchFamily="18" charset="0"/>
              </a:rPr>
              <a:t>60 +:     </a:t>
            </a:r>
            <a:r>
              <a:rPr lang="en-US" dirty="0" smtClean="0">
                <a:latin typeface="Times New Roman" panose="02020603050405020304" pitchFamily="18" charset="0"/>
                <a:cs typeface="Times New Roman" panose="02020603050405020304" pitchFamily="18" charset="0"/>
              </a:rPr>
              <a:t>Blue Membership Card</a:t>
            </a:r>
          </a:p>
          <a:p>
            <a:pPr marL="274320" lvl="1"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There are special </a:t>
            </a:r>
            <a:r>
              <a:rPr lang="en-US" dirty="0" smtClean="0">
                <a:latin typeface="Times New Roman" panose="02020603050405020304" pitchFamily="18" charset="0"/>
                <a:cs typeface="Times New Roman" panose="02020603050405020304" pitchFamily="18" charset="0"/>
              </a:rPr>
              <a:t>exceptions when a citizen qualifies </a:t>
            </a:r>
            <a:r>
              <a:rPr lang="en-US" dirty="0">
                <a:latin typeface="Times New Roman" panose="02020603050405020304" pitchFamily="18" charset="0"/>
                <a:cs typeface="Times New Roman" panose="02020603050405020304" pitchFamily="18" charset="0"/>
              </a:rPr>
              <a:t>for </a:t>
            </a:r>
            <a:r>
              <a:rPr lang="en-US" dirty="0" smtClean="0">
                <a:latin typeface="Times New Roman" panose="02020603050405020304" pitchFamily="18" charset="0"/>
                <a:cs typeface="Times New Roman" panose="02020603050405020304" pitchFamily="18" charset="0"/>
              </a:rPr>
              <a:t>a DSA membership </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sz="2000" dirty="0" smtClean="0">
                <a:solidFill>
                  <a:srgbClr val="FF0000"/>
                </a:solidFill>
                <a:latin typeface="Times New Roman" panose="02020603050405020304" pitchFamily="18" charset="0"/>
                <a:cs typeface="Times New Roman" panose="02020603050405020304" pitchFamily="18" charset="0"/>
              </a:rPr>
              <a:t>*(See </a:t>
            </a:r>
            <a:r>
              <a:rPr lang="en-US" sz="2000" dirty="0">
                <a:solidFill>
                  <a:srgbClr val="FF0000"/>
                </a:solidFill>
                <a:latin typeface="Times New Roman" panose="02020603050405020304" pitchFamily="18" charset="0"/>
                <a:cs typeface="Times New Roman" panose="02020603050405020304" pitchFamily="18" charset="0"/>
              </a:rPr>
              <a:t>Section 7 </a:t>
            </a:r>
            <a:r>
              <a:rPr lang="en-US" sz="2000" dirty="0" smtClean="0">
                <a:solidFill>
                  <a:srgbClr val="FF0000"/>
                </a:solidFill>
                <a:latin typeface="Times New Roman" panose="02020603050405020304" pitchFamily="18" charset="0"/>
                <a:cs typeface="Times New Roman" panose="02020603050405020304" pitchFamily="18" charset="0"/>
              </a:rPr>
              <a:t>of this course to learn more about Alternate </a:t>
            </a:r>
            <a:r>
              <a:rPr lang="en-US" sz="2000" dirty="0">
                <a:solidFill>
                  <a:srgbClr val="FF0000"/>
                </a:solidFill>
                <a:latin typeface="Times New Roman" panose="02020603050405020304" pitchFamily="18" charset="0"/>
                <a:cs typeface="Times New Roman" panose="02020603050405020304" pitchFamily="18" charset="0"/>
              </a:rPr>
              <a:t>Meal and </a:t>
            </a:r>
            <a:r>
              <a:rPr lang="en-US" sz="2000" dirty="0" smtClean="0">
                <a:solidFill>
                  <a:srgbClr val="FF0000"/>
                </a:solidFill>
                <a:latin typeface="Times New Roman" panose="02020603050405020304" pitchFamily="18" charset="0"/>
                <a:cs typeface="Times New Roman" panose="02020603050405020304" pitchFamily="18" charset="0"/>
              </a:rPr>
              <a:t>Membership Eligibility/Special </a:t>
            </a:r>
            <a:r>
              <a:rPr lang="en-US" sz="2000" dirty="0">
                <a:solidFill>
                  <a:srgbClr val="FF0000"/>
                </a:solidFill>
                <a:latin typeface="Times New Roman" panose="02020603050405020304" pitchFamily="18" charset="0"/>
                <a:cs typeface="Times New Roman" panose="02020603050405020304" pitchFamily="18" charset="0"/>
              </a:rPr>
              <a:t>Codes)</a:t>
            </a:r>
          </a:p>
          <a:p>
            <a:endParaRPr lang="en-US" b="1" dirty="0"/>
          </a:p>
        </p:txBody>
      </p:sp>
      <p:sp>
        <p:nvSpPr>
          <p:cNvPr id="4" name="Slide Number Placeholder 3"/>
          <p:cNvSpPr>
            <a:spLocks noGrp="1"/>
          </p:cNvSpPr>
          <p:nvPr>
            <p:ph type="sldNum" sz="quarter" idx="12"/>
          </p:nvPr>
        </p:nvSpPr>
        <p:spPr/>
        <p:txBody>
          <a:bodyPr/>
          <a:lstStyle/>
          <a:p>
            <a:fld id="{796E634C-1E21-4442-8F5F-47D10AA6296F}" type="slidenum">
              <a:rPr lang="en-US" smtClean="0"/>
              <a:pPr/>
              <a:t>16</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874" b="15784"/>
          <a:stretch/>
        </p:blipFill>
        <p:spPr>
          <a:xfrm>
            <a:off x="457200" y="1447800"/>
            <a:ext cx="2141515" cy="5165969"/>
          </a:xfrm>
          <a:prstGeom prst="rect">
            <a:avLst/>
          </a:prstGeom>
        </p:spPr>
      </p:pic>
    </p:spTree>
    <p:extLst>
      <p:ext uri="{BB962C8B-B14F-4D97-AF65-F5344CB8AC3E}">
        <p14:creationId xmlns:p14="http://schemas.microsoft.com/office/powerpoint/2010/main" val="1572505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D2533C"/>
                </a:solidFill>
                <a:latin typeface="Times New Roman" panose="02020603050405020304" pitchFamily="18" charset="0"/>
                <a:cs typeface="Times New Roman" panose="02020603050405020304" pitchFamily="18" charset="0"/>
              </a:rPr>
              <a:t>DSA Memberships Course</a:t>
            </a:r>
            <a:br>
              <a:rPr lang="en-US" sz="2400" dirty="0">
                <a:solidFill>
                  <a:srgbClr val="D2533C"/>
                </a:solidFill>
                <a:latin typeface="Times New Roman" panose="02020603050405020304" pitchFamily="18" charset="0"/>
                <a:cs typeface="Times New Roman" panose="02020603050405020304" pitchFamily="18" charset="0"/>
              </a:rPr>
            </a:br>
            <a:r>
              <a:rPr lang="en-US" sz="2400" b="1" dirty="0">
                <a:solidFill>
                  <a:srgbClr val="D2533C"/>
                </a:solidFill>
                <a:latin typeface="Times New Roman" panose="02020603050405020304" pitchFamily="18" charset="0"/>
                <a:cs typeface="Times New Roman" panose="02020603050405020304" pitchFamily="18" charset="0"/>
              </a:rPr>
              <a:t>Introduction Overview and Definitions</a:t>
            </a:r>
            <a:endParaRPr lang="en-US" sz="2400" dirty="0"/>
          </a:p>
        </p:txBody>
      </p:sp>
      <p:sp>
        <p:nvSpPr>
          <p:cNvPr id="3" name="Content Placeholder 2"/>
          <p:cNvSpPr>
            <a:spLocks noGrp="1"/>
          </p:cNvSpPr>
          <p:nvPr>
            <p:ph idx="1"/>
          </p:nvPr>
        </p:nvSpPr>
        <p:spPr/>
        <p:txBody>
          <a:bodyPr>
            <a:normAutofit/>
          </a:bodyPr>
          <a:lstStyle/>
          <a:p>
            <a:r>
              <a:rPr lang="en-US" sz="2000" b="1" dirty="0" smtClean="0">
                <a:latin typeface="Times New Roman" panose="02020603050405020304" pitchFamily="18" charset="0"/>
                <a:cs typeface="Times New Roman" panose="02020603050405020304" pitchFamily="18" charset="0"/>
              </a:rPr>
              <a:t>Membership Policies &amp; Procedures-DSA Employee Role: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Department of Senior Affairs staff is responsible for issuing memberships at DSA locations for the citizens of the City of Albuquerque. It is </a:t>
            </a:r>
            <a:r>
              <a:rPr lang="en-US" sz="2000" dirty="0" smtClean="0">
                <a:latin typeface="Times New Roman" panose="02020603050405020304" pitchFamily="18" charset="0"/>
                <a:cs typeface="Times New Roman" panose="02020603050405020304" pitchFamily="18" charset="0"/>
              </a:rPr>
              <a:t>necessary </a:t>
            </a:r>
            <a:r>
              <a:rPr lang="en-US" sz="2000" dirty="0">
                <a:latin typeface="Times New Roman" panose="02020603050405020304" pitchFamily="18" charset="0"/>
                <a:cs typeface="Times New Roman" panose="02020603050405020304" pitchFamily="18" charset="0"/>
              </a:rPr>
              <a:t>for DSA staff to understand the City of Albuquerque and AAA </a:t>
            </a:r>
            <a:r>
              <a:rPr lang="en-US" sz="2000" dirty="0" smtClean="0">
                <a:latin typeface="Times New Roman" panose="02020603050405020304" pitchFamily="18" charset="0"/>
                <a:cs typeface="Times New Roman" panose="02020603050405020304" pitchFamily="18" charset="0"/>
              </a:rPr>
              <a:t>rules</a:t>
            </a:r>
            <a:r>
              <a:rPr lang="en-US" sz="2000" dirty="0">
                <a:latin typeface="Times New Roman" panose="02020603050405020304" pitchFamily="18" charset="0"/>
                <a:cs typeface="Times New Roman" panose="02020603050405020304" pitchFamily="18" charset="0"/>
              </a:rPr>
              <a:t>, p</a:t>
            </a:r>
            <a:r>
              <a:rPr lang="en-US" sz="2000" dirty="0" smtClean="0">
                <a:latin typeface="Times New Roman" panose="02020603050405020304" pitchFamily="18" charset="0"/>
                <a:cs typeface="Times New Roman" panose="02020603050405020304" pitchFamily="18" charset="0"/>
              </a:rPr>
              <a:t>olicies, procedures </a:t>
            </a:r>
            <a:r>
              <a:rPr lang="en-US" sz="2000" dirty="0">
                <a:latin typeface="Times New Roman" panose="02020603050405020304" pitchFamily="18" charset="0"/>
                <a:cs typeface="Times New Roman" panose="02020603050405020304" pitchFamily="18" charset="0"/>
              </a:rPr>
              <a:t>and legislation that govern this process</a:t>
            </a:r>
            <a:r>
              <a:rPr lang="en-US" sz="2000" dirty="0" smtClean="0">
                <a:latin typeface="Times New Roman" panose="02020603050405020304" pitchFamily="18" charset="0"/>
                <a:cs typeface="Times New Roman" panose="02020603050405020304" pitchFamily="18" charset="0"/>
              </a:rPr>
              <a:t>.</a:t>
            </a:r>
          </a:p>
          <a:p>
            <a:pPr marL="0" indent="0">
              <a:buNone/>
            </a:pPr>
            <a:endParaRPr lang="en-US" dirty="0" smtClean="0"/>
          </a:p>
          <a:p>
            <a:pPr marL="0" indent="0">
              <a:buNone/>
            </a:pPr>
            <a:endParaRPr lang="en-US" dirty="0"/>
          </a:p>
          <a:p>
            <a:pPr marL="0" indent="0">
              <a:buNone/>
            </a:pP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8954" y="3733800"/>
            <a:ext cx="298516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570" y="3624262"/>
            <a:ext cx="2633805" cy="1971675"/>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fld id="{796E634C-1E21-4442-8F5F-47D10AA6296F}" type="slidenum">
              <a:rPr lang="en-US" smtClean="0"/>
              <a:pPr/>
              <a:t>17</a:t>
            </a:fld>
            <a:endParaRPr lang="en-US" dirty="0"/>
          </a:p>
        </p:txBody>
      </p:sp>
    </p:spTree>
    <p:extLst>
      <p:ext uri="{BB962C8B-B14F-4D97-AF65-F5344CB8AC3E}">
        <p14:creationId xmlns:p14="http://schemas.microsoft.com/office/powerpoint/2010/main" val="3901394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D2533C"/>
                </a:solidFill>
                <a:latin typeface="Times New Roman" panose="02020603050405020304" pitchFamily="18" charset="0"/>
                <a:cs typeface="Times New Roman" panose="02020603050405020304" pitchFamily="18" charset="0"/>
              </a:rPr>
              <a:t>DSA Memberships Course</a:t>
            </a:r>
            <a:br>
              <a:rPr lang="en-US" sz="2400" dirty="0">
                <a:solidFill>
                  <a:srgbClr val="D2533C"/>
                </a:solidFill>
                <a:latin typeface="Times New Roman" panose="02020603050405020304" pitchFamily="18" charset="0"/>
                <a:cs typeface="Times New Roman" panose="02020603050405020304" pitchFamily="18" charset="0"/>
              </a:rPr>
            </a:br>
            <a:r>
              <a:rPr lang="en-US" sz="2400" b="1" dirty="0">
                <a:solidFill>
                  <a:srgbClr val="D2533C"/>
                </a:solidFill>
                <a:latin typeface="Times New Roman" panose="02020603050405020304" pitchFamily="18" charset="0"/>
                <a:cs typeface="Times New Roman" panose="02020603050405020304" pitchFamily="18" charset="0"/>
              </a:rPr>
              <a:t>Introduction Overview and Definitions</a:t>
            </a:r>
            <a:endParaRPr lang="en-US" sz="2400" dirty="0"/>
          </a:p>
        </p:txBody>
      </p:sp>
      <p:sp>
        <p:nvSpPr>
          <p:cNvPr id="3" name="Content Placeholder 2"/>
          <p:cNvSpPr>
            <a:spLocks noGrp="1"/>
          </p:cNvSpPr>
          <p:nvPr>
            <p:ph idx="1"/>
          </p:nvPr>
        </p:nvSpPr>
        <p:spPr>
          <a:xfrm>
            <a:off x="914400" y="1447800"/>
            <a:ext cx="7772400" cy="4800600"/>
          </a:xfrm>
        </p:spPr>
        <p:txBody>
          <a:bodyPr>
            <a:normAutofit/>
          </a:bodyPr>
          <a:lstStyle/>
          <a:p>
            <a:r>
              <a:rPr lang="en-US" sz="2000" b="1" dirty="0" smtClean="0">
                <a:latin typeface="Times New Roman" panose="02020603050405020304" pitchFamily="18" charset="0"/>
                <a:cs typeface="Times New Roman" panose="02020603050405020304" pitchFamily="18" charset="0"/>
              </a:rPr>
              <a:t>Membership Card Benefits: </a:t>
            </a:r>
            <a:r>
              <a:rPr lang="en-US" sz="2000" dirty="0" smtClean="0">
                <a:latin typeface="Times New Roman" panose="02020603050405020304" pitchFamily="18" charset="0"/>
                <a:cs typeface="Times New Roman" panose="02020603050405020304" pitchFamily="18" charset="0"/>
              </a:rPr>
              <a:t>Citizens </a:t>
            </a:r>
            <a:r>
              <a:rPr lang="en-US" sz="2000" dirty="0">
                <a:latin typeface="Times New Roman" panose="02020603050405020304" pitchFamily="18" charset="0"/>
                <a:cs typeface="Times New Roman" panose="02020603050405020304" pitchFamily="18" charset="0"/>
              </a:rPr>
              <a:t>in Albuquerque can obtain a membership with the Department of Senior Affairs affording them certain benefits </a:t>
            </a:r>
            <a:r>
              <a:rPr lang="en-US" sz="2000" dirty="0" smtClean="0">
                <a:latin typeface="Times New Roman" panose="02020603050405020304" pitchFamily="18" charset="0"/>
                <a:cs typeface="Times New Roman" panose="02020603050405020304" pitchFamily="18" charset="0"/>
              </a:rPr>
              <a:t>such as the ability </a:t>
            </a:r>
            <a:r>
              <a:rPr lang="en-US" sz="2000" dirty="0">
                <a:latin typeface="Times New Roman" panose="02020603050405020304" pitchFamily="18" charset="0"/>
                <a:cs typeface="Times New Roman" panose="02020603050405020304" pitchFamily="18" charset="0"/>
              </a:rPr>
              <a:t>to participate in trips, activities, dances, meals, </a:t>
            </a:r>
            <a:r>
              <a:rPr lang="en-US" sz="2000" dirty="0" smtClean="0">
                <a:latin typeface="Times New Roman" panose="02020603050405020304" pitchFamily="18" charset="0"/>
                <a:cs typeface="Times New Roman" panose="02020603050405020304" pitchFamily="18" charset="0"/>
              </a:rPr>
              <a:t>exercise and </a:t>
            </a:r>
            <a:r>
              <a:rPr lang="en-US" sz="2000" dirty="0">
                <a:latin typeface="Times New Roman" panose="02020603050405020304" pitchFamily="18" charset="0"/>
                <a:cs typeface="Times New Roman" panose="02020603050405020304" pitchFamily="18" charset="0"/>
              </a:rPr>
              <a:t>space based on their age group and eligibility.  </a:t>
            </a:r>
            <a:endParaRPr lang="en-US" sz="2000" dirty="0" smtClean="0">
              <a:latin typeface="Times New Roman" panose="02020603050405020304" pitchFamily="18" charset="0"/>
              <a:cs typeface="Times New Roman" panose="02020603050405020304" pitchFamily="18" charset="0"/>
            </a:endParaRPr>
          </a:p>
          <a:p>
            <a:endParaRPr lang="en-US" sz="2000" b="1"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Membership Expiration: </a:t>
            </a:r>
            <a:r>
              <a:rPr lang="en-US" sz="2000" dirty="0" smtClean="0">
                <a:latin typeface="Times New Roman" panose="02020603050405020304" pitchFamily="18" charset="0"/>
                <a:cs typeface="Times New Roman" panose="02020603050405020304" pitchFamily="18" charset="0"/>
              </a:rPr>
              <a:t>DSA membership Cards expire </a:t>
            </a:r>
            <a:r>
              <a:rPr lang="en-US" sz="2000" dirty="0">
                <a:latin typeface="Times New Roman" panose="02020603050405020304" pitchFamily="18" charset="0"/>
                <a:cs typeface="Times New Roman" panose="02020603050405020304" pitchFamily="18" charset="0"/>
              </a:rPr>
              <a:t>one year from the date of issuance.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796E634C-1E21-4442-8F5F-47D10AA6296F}" type="slidenum">
              <a:rPr lang="en-US" smtClean="0"/>
              <a:pPr/>
              <a:t>18</a:t>
            </a:fld>
            <a:endParaRPr lang="en-US" dirty="0"/>
          </a:p>
        </p:txBody>
      </p:sp>
    </p:spTree>
    <p:extLst>
      <p:ext uri="{BB962C8B-B14F-4D97-AF65-F5344CB8AC3E}">
        <p14:creationId xmlns:p14="http://schemas.microsoft.com/office/powerpoint/2010/main" val="2038293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D2533C"/>
                </a:solidFill>
                <a:latin typeface="Times New Roman" panose="02020603050405020304" pitchFamily="18" charset="0"/>
                <a:cs typeface="Times New Roman" panose="02020603050405020304" pitchFamily="18" charset="0"/>
              </a:rPr>
              <a:t>DSA Memberships Course</a:t>
            </a:r>
            <a:br>
              <a:rPr lang="en-US" sz="2400" dirty="0">
                <a:solidFill>
                  <a:srgbClr val="D2533C"/>
                </a:solidFill>
                <a:latin typeface="Times New Roman" panose="02020603050405020304" pitchFamily="18" charset="0"/>
                <a:cs typeface="Times New Roman" panose="02020603050405020304" pitchFamily="18" charset="0"/>
              </a:rPr>
            </a:br>
            <a:r>
              <a:rPr lang="en-US" sz="2400" b="1" dirty="0">
                <a:solidFill>
                  <a:srgbClr val="D2533C"/>
                </a:solidFill>
                <a:latin typeface="Times New Roman" panose="02020603050405020304" pitchFamily="18" charset="0"/>
                <a:cs typeface="Times New Roman" panose="02020603050405020304" pitchFamily="18" charset="0"/>
              </a:rPr>
              <a:t>Introduction Overview and Definitions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10000"/>
          </a:bodyPr>
          <a:lstStyle/>
          <a:p>
            <a:r>
              <a:rPr lang="en-US" b="1" dirty="0">
                <a:latin typeface="Times New Roman" panose="02020603050405020304" pitchFamily="18" charset="0"/>
                <a:cs typeface="Times New Roman" panose="02020603050405020304" pitchFamily="18" charset="0"/>
              </a:rPr>
              <a:t>DSA Membership </a:t>
            </a:r>
            <a:r>
              <a:rPr lang="en-US" b="1" dirty="0" smtClean="0">
                <a:latin typeface="Times New Roman" panose="02020603050405020304" pitchFamily="18" charset="0"/>
                <a:cs typeface="Times New Roman" panose="02020603050405020304" pitchFamily="18" charset="0"/>
              </a:rPr>
              <a:t>Card: </a:t>
            </a:r>
            <a:endParaRPr lang="en-US" b="1" dirty="0">
              <a:latin typeface="Times New Roman" panose="02020603050405020304" pitchFamily="18" charset="0"/>
              <a:cs typeface="Times New Roman" panose="02020603050405020304" pitchFamily="18" charset="0"/>
            </a:endParaRPr>
          </a:p>
          <a:p>
            <a:pPr lvl="1"/>
            <a:r>
              <a:rPr lang="en-US" b="1" dirty="0" smtClean="0">
                <a:latin typeface="Times New Roman" panose="02020603050405020304" pitchFamily="18" charset="0"/>
                <a:cs typeface="Times New Roman" panose="02020603050405020304" pitchFamily="18" charset="0"/>
              </a:rPr>
              <a:t>Issuance: </a:t>
            </a:r>
            <a:r>
              <a:rPr lang="en-US" dirty="0" smtClean="0">
                <a:latin typeface="Times New Roman" panose="02020603050405020304" pitchFamily="18" charset="0"/>
                <a:cs typeface="Times New Roman" panose="02020603050405020304" pitchFamily="18" charset="0"/>
              </a:rPr>
              <a:t>A  membership </a:t>
            </a:r>
            <a:r>
              <a:rPr lang="en-US" dirty="0">
                <a:latin typeface="Times New Roman" panose="02020603050405020304" pitchFamily="18" charset="0"/>
                <a:cs typeface="Times New Roman" panose="02020603050405020304" pitchFamily="18" charset="0"/>
              </a:rPr>
              <a:t>card </a:t>
            </a:r>
            <a:r>
              <a:rPr lang="en-US" dirty="0" smtClean="0">
                <a:latin typeface="Times New Roman" panose="02020603050405020304" pitchFamily="18" charset="0"/>
                <a:cs typeface="Times New Roman" panose="02020603050405020304" pitchFamily="18" charset="0"/>
              </a:rPr>
              <a:t>is issued </a:t>
            </a:r>
            <a:r>
              <a:rPr lang="en-US" dirty="0">
                <a:latin typeface="Times New Roman" panose="02020603050405020304" pitchFamily="18" charset="0"/>
                <a:cs typeface="Times New Roman" panose="02020603050405020304" pitchFamily="18" charset="0"/>
              </a:rPr>
              <a:t>through the Siriusware system by DSA staff.  </a:t>
            </a:r>
            <a:endParaRPr lang="en-US" dirty="0" smtClean="0">
              <a:latin typeface="Times New Roman" panose="02020603050405020304" pitchFamily="18" charset="0"/>
              <a:cs typeface="Times New Roman" panose="02020603050405020304" pitchFamily="18" charset="0"/>
            </a:endParaRPr>
          </a:p>
          <a:p>
            <a:pPr marL="274320" lvl="1" indent="0">
              <a:buNone/>
            </a:pPr>
            <a:endParaRPr lang="en-US" dirty="0" smtClean="0">
              <a:latin typeface="Times New Roman" panose="02020603050405020304" pitchFamily="18" charset="0"/>
              <a:cs typeface="Times New Roman" panose="02020603050405020304" pitchFamily="18" charset="0"/>
            </a:endParaRPr>
          </a:p>
          <a:p>
            <a:pPr lvl="1"/>
            <a:r>
              <a:rPr lang="en-US" b="1" dirty="0" smtClean="0">
                <a:latin typeface="Times New Roman" panose="02020603050405020304" pitchFamily="18" charset="0"/>
                <a:cs typeface="Times New Roman" panose="02020603050405020304" pitchFamily="18" charset="0"/>
              </a:rPr>
              <a:t>Member Picture: </a:t>
            </a:r>
            <a:r>
              <a:rPr lang="en-US" dirty="0" smtClean="0">
                <a:latin typeface="Times New Roman" panose="02020603050405020304" pitchFamily="18" charset="0"/>
                <a:cs typeface="Times New Roman" panose="02020603050405020304" pitchFamily="18" charset="0"/>
              </a:rPr>
              <a:t>DSA Members </a:t>
            </a:r>
            <a:r>
              <a:rPr lang="en-US" dirty="0">
                <a:latin typeface="Times New Roman" panose="02020603050405020304" pitchFamily="18" charset="0"/>
                <a:cs typeface="Times New Roman" panose="02020603050405020304" pitchFamily="18" charset="0"/>
              </a:rPr>
              <a:t>are required to have their picture on their membership card.  </a:t>
            </a:r>
            <a:endParaRPr lang="en-US" dirty="0" smtClean="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r>
              <a:rPr lang="en-US" b="1" dirty="0" smtClean="0">
                <a:latin typeface="Times New Roman" panose="02020603050405020304" pitchFamily="18" charset="0"/>
                <a:cs typeface="Times New Roman" panose="02020603050405020304" pitchFamily="18" charset="0"/>
              </a:rPr>
              <a:t>Membership Card Information: </a:t>
            </a:r>
            <a:r>
              <a:rPr lang="en-US" dirty="0" smtClean="0">
                <a:latin typeface="Times New Roman" panose="02020603050405020304" pitchFamily="18" charset="0"/>
                <a:cs typeface="Times New Roman" panose="02020603050405020304" pitchFamily="18" charset="0"/>
              </a:rPr>
              <a:t>The DSA membership </a:t>
            </a:r>
            <a:r>
              <a:rPr lang="en-US" dirty="0">
                <a:latin typeface="Times New Roman" panose="02020603050405020304" pitchFamily="18" charset="0"/>
                <a:cs typeface="Times New Roman" panose="02020603050405020304" pitchFamily="18" charset="0"/>
              </a:rPr>
              <a:t>card has the member’s f</a:t>
            </a:r>
            <a:r>
              <a:rPr lang="en-US" dirty="0" smtClean="0">
                <a:latin typeface="Times New Roman" panose="02020603050405020304" pitchFamily="18" charset="0"/>
                <a:cs typeface="Times New Roman" panose="02020603050405020304" pitchFamily="18" charset="0"/>
              </a:rPr>
              <a:t>irst </a:t>
            </a:r>
            <a:r>
              <a:rPr lang="en-US" dirty="0">
                <a:latin typeface="Times New Roman" panose="02020603050405020304" pitchFamily="18" charset="0"/>
                <a:cs typeface="Times New Roman" panose="02020603050405020304" pitchFamily="18" charset="0"/>
              </a:rPr>
              <a:t>and last name, guest number,  age eligibility color class (White 18-49, </a:t>
            </a:r>
            <a:r>
              <a:rPr lang="en-US" dirty="0" smtClean="0">
                <a:latin typeface="Times New Roman" panose="02020603050405020304" pitchFamily="18" charset="0"/>
                <a:cs typeface="Times New Roman" panose="02020603050405020304" pitchFamily="18" charset="0"/>
              </a:rPr>
              <a:t>Yellow </a:t>
            </a:r>
            <a:r>
              <a:rPr lang="en-US" dirty="0">
                <a:latin typeface="Times New Roman" panose="02020603050405020304" pitchFamily="18" charset="0"/>
                <a:cs typeface="Times New Roman" panose="02020603050405020304" pitchFamily="18" charset="0"/>
              </a:rPr>
              <a:t>50-59, Blue 60+), </a:t>
            </a:r>
            <a:r>
              <a:rPr lang="en-US" dirty="0" smtClean="0">
                <a:latin typeface="Times New Roman" panose="02020603050405020304" pitchFamily="18" charset="0"/>
                <a:cs typeface="Times New Roman" panose="02020603050405020304" pitchFamily="18" charset="0"/>
              </a:rPr>
              <a:t>member picture</a:t>
            </a:r>
            <a:r>
              <a:rPr lang="en-US" dirty="0">
                <a:latin typeface="Times New Roman" panose="02020603050405020304" pitchFamily="18" charset="0"/>
                <a:cs typeface="Times New Roman" panose="02020603050405020304" pitchFamily="18" charset="0"/>
              </a:rPr>
              <a:t>, a bar code on the front </a:t>
            </a:r>
            <a:r>
              <a:rPr lang="en-US" dirty="0" smtClean="0">
                <a:latin typeface="Times New Roman" panose="02020603050405020304" pitchFamily="18" charset="0"/>
                <a:cs typeface="Times New Roman" panose="02020603050405020304" pitchFamily="18" charset="0"/>
              </a:rPr>
              <a:t>(for the SAMS </a:t>
            </a:r>
            <a:r>
              <a:rPr lang="en-US" dirty="0">
                <a:latin typeface="Times New Roman" panose="02020603050405020304" pitchFamily="18" charset="0"/>
                <a:cs typeface="Times New Roman" panose="02020603050405020304" pitchFamily="18" charset="0"/>
              </a:rPr>
              <a:t>system) and a magnetic stripe on the back for Siriusware transactions.  </a:t>
            </a:r>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lvl="1"/>
            <a:r>
              <a:rPr lang="en-US" b="1" dirty="0" smtClean="0">
                <a:latin typeface="Times New Roman" panose="02020603050405020304" pitchFamily="18" charset="0"/>
                <a:cs typeface="Times New Roman" panose="02020603050405020304" pitchFamily="18" charset="0"/>
              </a:rPr>
              <a:t>Expiration Date/Label:  </a:t>
            </a:r>
            <a:r>
              <a:rPr lang="en-US" dirty="0" smtClean="0">
                <a:latin typeface="Times New Roman" panose="02020603050405020304" pitchFamily="18" charset="0"/>
                <a:cs typeface="Times New Roman" panose="02020603050405020304" pitchFamily="18" charset="0"/>
              </a:rPr>
              <a:t>Each </a:t>
            </a:r>
            <a:r>
              <a:rPr lang="en-US" dirty="0">
                <a:latin typeface="Times New Roman" panose="02020603050405020304" pitchFamily="18" charset="0"/>
                <a:cs typeface="Times New Roman" panose="02020603050405020304" pitchFamily="18" charset="0"/>
              </a:rPr>
              <a:t>membership card also has an expiration label on the back that is applied by DSA staff when </a:t>
            </a:r>
            <a:r>
              <a:rPr lang="en-US" dirty="0" smtClean="0">
                <a:latin typeface="Times New Roman" panose="02020603050405020304" pitchFamily="18" charset="0"/>
                <a:cs typeface="Times New Roman" panose="02020603050405020304" pitchFamily="18" charset="0"/>
              </a:rPr>
              <a:t>they </a:t>
            </a:r>
            <a:r>
              <a:rPr lang="en-US" dirty="0">
                <a:latin typeface="Times New Roman" panose="02020603050405020304" pitchFamily="18" charset="0"/>
                <a:cs typeface="Times New Roman" panose="02020603050405020304" pitchFamily="18" charset="0"/>
              </a:rPr>
              <a:t>are </a:t>
            </a:r>
            <a:r>
              <a:rPr lang="en-US" dirty="0" smtClean="0">
                <a:latin typeface="Times New Roman" panose="02020603050405020304" pitchFamily="18" charset="0"/>
                <a:cs typeface="Times New Roman" panose="02020603050405020304" pitchFamily="18" charset="0"/>
              </a:rPr>
              <a:t>issuing or renewing </a:t>
            </a:r>
            <a:r>
              <a:rPr lang="en-US" dirty="0">
                <a:latin typeface="Times New Roman" panose="02020603050405020304" pitchFamily="18" charset="0"/>
                <a:cs typeface="Times New Roman" panose="02020603050405020304" pitchFamily="18" charset="0"/>
              </a:rPr>
              <a:t>a </a:t>
            </a:r>
            <a:r>
              <a:rPr lang="en-US" dirty="0" smtClean="0">
                <a:latin typeface="Times New Roman" panose="02020603050405020304" pitchFamily="18" charset="0"/>
                <a:cs typeface="Times New Roman" panose="02020603050405020304" pitchFamily="18" charset="0"/>
              </a:rPr>
              <a:t>membership card.</a:t>
            </a:r>
          </a:p>
          <a:p>
            <a:pPr lvl="1"/>
            <a:endParaRPr lang="en-US" dirty="0">
              <a:latin typeface="Times New Roman" panose="02020603050405020304" pitchFamily="18" charset="0"/>
              <a:cs typeface="Times New Roman" panose="02020603050405020304" pitchFamily="18" charset="0"/>
            </a:endParaRPr>
          </a:p>
          <a:p>
            <a:pPr lvl="1"/>
            <a:r>
              <a:rPr lang="en-US" b="1" dirty="0" smtClean="0">
                <a:latin typeface="Times New Roman" panose="02020603050405020304" pitchFamily="18" charset="0"/>
                <a:cs typeface="Times New Roman" panose="02020603050405020304" pitchFamily="18" charset="0"/>
              </a:rPr>
              <a:t>Membership Card Requirements: </a:t>
            </a:r>
            <a:r>
              <a:rPr lang="en-US" dirty="0" smtClean="0">
                <a:latin typeface="Times New Roman" panose="02020603050405020304" pitchFamily="18" charset="0"/>
                <a:cs typeface="Times New Roman" panose="02020603050405020304" pitchFamily="18" charset="0"/>
              </a:rPr>
              <a:t>Members </a:t>
            </a:r>
            <a:r>
              <a:rPr lang="en-US" dirty="0">
                <a:latin typeface="Times New Roman" panose="02020603050405020304" pitchFamily="18" charset="0"/>
                <a:cs typeface="Times New Roman" panose="02020603050405020304" pitchFamily="18" charset="0"/>
              </a:rPr>
              <a:t>are </a:t>
            </a:r>
            <a:r>
              <a:rPr lang="en-US" dirty="0" smtClean="0">
                <a:latin typeface="Times New Roman" panose="02020603050405020304" pitchFamily="18" charset="0"/>
                <a:cs typeface="Times New Roman" panose="02020603050405020304" pitchFamily="18" charset="0"/>
              </a:rPr>
              <a:t>required to present </a:t>
            </a:r>
            <a:r>
              <a:rPr lang="en-US" dirty="0">
                <a:latin typeface="Times New Roman" panose="02020603050405020304" pitchFamily="18" charset="0"/>
                <a:cs typeface="Times New Roman" panose="02020603050405020304" pitchFamily="18" charset="0"/>
              </a:rPr>
              <a:t>their membership </a:t>
            </a:r>
            <a:r>
              <a:rPr lang="en-US" dirty="0" smtClean="0">
                <a:latin typeface="Times New Roman" panose="02020603050405020304" pitchFamily="18" charset="0"/>
                <a:cs typeface="Times New Roman" panose="02020603050405020304" pitchFamily="18" charset="0"/>
              </a:rPr>
              <a:t>card for transactions </a:t>
            </a:r>
            <a:r>
              <a:rPr lang="en-US" dirty="0">
                <a:latin typeface="Times New Roman" panose="02020603050405020304" pitchFamily="18" charset="0"/>
                <a:cs typeface="Times New Roman" panose="02020603050405020304" pitchFamily="18" charset="0"/>
              </a:rPr>
              <a:t>when participating in any activities or eating at any DSA site. </a:t>
            </a:r>
          </a:p>
          <a:p>
            <a:endParaRPr lang="en-US" dirty="0"/>
          </a:p>
        </p:txBody>
      </p:sp>
      <p:sp>
        <p:nvSpPr>
          <p:cNvPr id="4" name="Slide Number Placeholder 3"/>
          <p:cNvSpPr>
            <a:spLocks noGrp="1"/>
          </p:cNvSpPr>
          <p:nvPr>
            <p:ph type="sldNum" sz="quarter" idx="12"/>
          </p:nvPr>
        </p:nvSpPr>
        <p:spPr/>
        <p:txBody>
          <a:bodyPr/>
          <a:lstStyle/>
          <a:p>
            <a:fld id="{796E634C-1E21-4442-8F5F-47D10AA6296F}" type="slidenum">
              <a:rPr lang="en-US" smtClean="0"/>
              <a:pPr/>
              <a:t>19</a:t>
            </a:fld>
            <a:endParaRPr lang="en-US" dirty="0"/>
          </a:p>
        </p:txBody>
      </p:sp>
    </p:spTree>
    <p:extLst>
      <p:ext uri="{BB962C8B-B14F-4D97-AF65-F5344CB8AC3E}">
        <p14:creationId xmlns:p14="http://schemas.microsoft.com/office/powerpoint/2010/main" val="4162306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D2533C"/>
                </a:solidFill>
                <a:latin typeface="Times New Roman" panose="02020603050405020304" pitchFamily="18" charset="0"/>
                <a:cs typeface="Times New Roman" panose="02020603050405020304" pitchFamily="18" charset="0"/>
              </a:rPr>
              <a:t>DSA Memberships Course</a:t>
            </a:r>
            <a:br>
              <a:rPr lang="en-US" sz="2400" dirty="0">
                <a:solidFill>
                  <a:srgbClr val="D2533C"/>
                </a:solidFill>
                <a:latin typeface="Times New Roman" panose="02020603050405020304" pitchFamily="18" charset="0"/>
                <a:cs typeface="Times New Roman" panose="02020603050405020304" pitchFamily="18" charset="0"/>
              </a:rPr>
            </a:br>
            <a:r>
              <a:rPr lang="en-US" sz="2400" b="1" dirty="0">
                <a:solidFill>
                  <a:srgbClr val="D2533C"/>
                </a:solidFill>
                <a:latin typeface="Times New Roman" panose="02020603050405020304" pitchFamily="18" charset="0"/>
                <a:cs typeface="Times New Roman" panose="02020603050405020304" pitchFamily="18" charset="0"/>
              </a:rPr>
              <a:t>Introduction Overview and Definitions</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After completing this course, you </a:t>
            </a:r>
            <a:r>
              <a:rPr lang="en-US" b="1" dirty="0" smtClean="0">
                <a:latin typeface="Times New Roman" panose="02020603050405020304" pitchFamily="18" charset="0"/>
                <a:cs typeface="Times New Roman" panose="02020603050405020304" pitchFamily="18" charset="0"/>
              </a:rPr>
              <a:t>shall </a:t>
            </a:r>
            <a:r>
              <a:rPr lang="en-US" b="1" dirty="0">
                <a:latin typeface="Times New Roman" panose="02020603050405020304" pitchFamily="18" charset="0"/>
                <a:cs typeface="Times New Roman" panose="02020603050405020304" pitchFamily="18" charset="0"/>
              </a:rPr>
              <a:t>be able to</a:t>
            </a:r>
            <a:r>
              <a:rPr lang="en-US" b="1" dirty="0" smtClean="0">
                <a:latin typeface="Times New Roman" panose="02020603050405020304" pitchFamily="18" charset="0"/>
                <a:cs typeface="Times New Roman" panose="02020603050405020304" pitchFamily="18" charset="0"/>
              </a:rPr>
              <a:t>:</a:t>
            </a:r>
          </a:p>
          <a:p>
            <a:pPr marL="0" indent="0">
              <a:buNone/>
            </a:pPr>
            <a:endParaRPr lang="en-US" b="1"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Issue and renew memberships and process payment transactions in the point of sales system </a:t>
            </a:r>
            <a:r>
              <a:rPr lang="en-US" dirty="0">
                <a:latin typeface="Times New Roman" panose="02020603050405020304" pitchFamily="18" charset="0"/>
                <a:cs typeface="Times New Roman" panose="02020603050405020304" pitchFamily="18" charset="0"/>
              </a:rPr>
              <a:t>for the Department of Senior </a:t>
            </a:r>
            <a:r>
              <a:rPr lang="en-US" dirty="0" smtClean="0">
                <a:latin typeface="Times New Roman" panose="02020603050405020304" pitchFamily="18" charset="0"/>
                <a:cs typeface="Times New Roman" panose="02020603050405020304" pitchFamily="18" charset="0"/>
              </a:rPr>
              <a:t>Affairs in accordance with policies, rules, regulations and legislation.</a:t>
            </a:r>
          </a:p>
          <a:p>
            <a:pPr marL="320040" lvl="1" indent="0">
              <a:buNone/>
            </a:pPr>
            <a:endParaRPr lang="en-US" dirty="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886200"/>
            <a:ext cx="2743200" cy="2743200"/>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fld id="{796E634C-1E21-4442-8F5F-47D10AA6296F}" type="slidenum">
              <a:rPr lang="en-US" smtClean="0"/>
              <a:pPr/>
              <a:t>2</a:t>
            </a:fld>
            <a:endParaRPr lang="en-US" dirty="0"/>
          </a:p>
        </p:txBody>
      </p:sp>
    </p:spTree>
    <p:extLst>
      <p:ext uri="{BB962C8B-B14F-4D97-AF65-F5344CB8AC3E}">
        <p14:creationId xmlns:p14="http://schemas.microsoft.com/office/powerpoint/2010/main" val="78838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D2533C"/>
                </a:solidFill>
                <a:latin typeface="Times New Roman" panose="02020603050405020304" pitchFamily="18" charset="0"/>
                <a:cs typeface="Times New Roman" panose="02020603050405020304" pitchFamily="18" charset="0"/>
              </a:rPr>
              <a:t>DSA Memberships Course</a:t>
            </a:r>
            <a:br>
              <a:rPr lang="en-US" sz="2400" dirty="0">
                <a:solidFill>
                  <a:srgbClr val="D2533C"/>
                </a:solidFill>
                <a:latin typeface="Times New Roman" panose="02020603050405020304" pitchFamily="18" charset="0"/>
                <a:cs typeface="Times New Roman" panose="02020603050405020304" pitchFamily="18" charset="0"/>
              </a:rPr>
            </a:br>
            <a:r>
              <a:rPr lang="en-US" sz="2400" b="1" dirty="0">
                <a:solidFill>
                  <a:srgbClr val="D2533C"/>
                </a:solidFill>
                <a:latin typeface="Times New Roman" panose="02020603050405020304" pitchFamily="18" charset="0"/>
                <a:cs typeface="Times New Roman" panose="02020603050405020304" pitchFamily="18" charset="0"/>
              </a:rPr>
              <a:t>Introduction Overview and Definitions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Aggregate </a:t>
            </a:r>
            <a:r>
              <a:rPr lang="en-US" b="1" dirty="0" smtClean="0">
                <a:latin typeface="Times New Roman" panose="02020603050405020304" pitchFamily="18" charset="0"/>
                <a:cs typeface="Times New Roman" panose="02020603050405020304" pitchFamily="18" charset="0"/>
              </a:rPr>
              <a:t>Cards: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Aggregate Cards are to only be used </a:t>
            </a: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process a congregate meal lunch for a </a:t>
            </a:r>
            <a:r>
              <a:rPr lang="en-US" dirty="0" smtClean="0">
                <a:latin typeface="Times New Roman" panose="02020603050405020304" pitchFamily="18" charset="0"/>
                <a:cs typeface="Times New Roman" panose="02020603050405020304" pitchFamily="18" charset="0"/>
              </a:rPr>
              <a:t>guest </a:t>
            </a:r>
            <a:r>
              <a:rPr lang="en-US" dirty="0">
                <a:latin typeface="Times New Roman" panose="02020603050405020304" pitchFamily="18" charset="0"/>
                <a:cs typeface="Times New Roman" panose="02020603050405020304" pitchFamily="18" charset="0"/>
              </a:rPr>
              <a:t>or a </a:t>
            </a:r>
            <a:r>
              <a:rPr lang="en-US" dirty="0" smtClean="0">
                <a:latin typeface="Times New Roman" panose="02020603050405020304" pitchFamily="18" charset="0"/>
                <a:cs typeface="Times New Roman" panose="02020603050405020304" pitchFamily="18" charset="0"/>
              </a:rPr>
              <a:t>person who’s SAMs application has not yet been entered into the SAMs database.  </a:t>
            </a:r>
          </a:p>
          <a:p>
            <a:pPr marL="0"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Specific </a:t>
            </a:r>
            <a:r>
              <a:rPr lang="en-US" dirty="0">
                <a:latin typeface="Times New Roman" panose="02020603050405020304" pitchFamily="18" charset="0"/>
                <a:cs typeface="Times New Roman" panose="02020603050405020304" pitchFamily="18" charset="0"/>
              </a:rPr>
              <a:t>age eligibility (White 18-49, Yellow 50-59, Blue 60+) aggregate cards will be kept at the front desk of each Senior Center. </a:t>
            </a:r>
            <a:r>
              <a:rPr lang="en-US" dirty="0" smtClean="0">
                <a:latin typeface="Times New Roman" panose="02020603050405020304" pitchFamily="18" charset="0"/>
                <a:cs typeface="Times New Roman" panose="02020603050405020304" pitchFamily="18" charset="0"/>
              </a:rPr>
              <a:t> DSA staff are the holders of these cards.</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796E634C-1E21-4442-8F5F-47D10AA6296F}" type="slidenum">
              <a:rPr lang="en-US" smtClean="0"/>
              <a:pPr/>
              <a:t>20</a:t>
            </a:fld>
            <a:endParaRPr lang="en-US" dirty="0"/>
          </a:p>
        </p:txBody>
      </p:sp>
    </p:spTree>
    <p:extLst>
      <p:ext uri="{BB962C8B-B14F-4D97-AF65-F5344CB8AC3E}">
        <p14:creationId xmlns:p14="http://schemas.microsoft.com/office/powerpoint/2010/main" val="3223430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D2533C"/>
                </a:solidFill>
                <a:latin typeface="Times New Roman" panose="02020603050405020304" pitchFamily="18" charset="0"/>
                <a:cs typeface="Times New Roman" panose="02020603050405020304" pitchFamily="18" charset="0"/>
              </a:rPr>
              <a:t>DSA Memberships Course</a:t>
            </a:r>
            <a:br>
              <a:rPr lang="en-US" sz="2400" dirty="0">
                <a:solidFill>
                  <a:srgbClr val="D2533C"/>
                </a:solidFill>
                <a:latin typeface="Times New Roman" panose="02020603050405020304" pitchFamily="18" charset="0"/>
                <a:cs typeface="Times New Roman" panose="02020603050405020304" pitchFamily="18" charset="0"/>
              </a:rPr>
            </a:br>
            <a:r>
              <a:rPr lang="en-US" sz="2400" b="1" dirty="0">
                <a:solidFill>
                  <a:srgbClr val="D2533C"/>
                </a:solidFill>
                <a:latin typeface="Times New Roman" panose="02020603050405020304" pitchFamily="18" charset="0"/>
                <a:cs typeface="Times New Roman" panose="02020603050405020304" pitchFamily="18" charset="0"/>
              </a:rPr>
              <a:t>Introduction Overview and Definitions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495800" y="1600200"/>
            <a:ext cx="4191000" cy="4876800"/>
          </a:xfrm>
        </p:spPr>
        <p:txBody>
          <a:bodyPr>
            <a:normAutofit fontScale="70000" lnSpcReduction="20000"/>
          </a:bodyPr>
          <a:lstStyle/>
          <a:p>
            <a:r>
              <a:rPr lang="en-US" sz="1800" b="1" dirty="0"/>
              <a:t>Guest </a:t>
            </a:r>
            <a:r>
              <a:rPr lang="en-US" sz="1800" b="1" dirty="0" smtClean="0"/>
              <a:t>#:</a:t>
            </a:r>
            <a:endParaRPr lang="en-US" sz="1800" b="1" dirty="0"/>
          </a:p>
          <a:p>
            <a:r>
              <a:rPr lang="en-US" sz="1900" dirty="0">
                <a:latin typeface="Times New Roman" panose="02020603050405020304" pitchFamily="18" charset="0"/>
                <a:cs typeface="Times New Roman" panose="02020603050405020304" pitchFamily="18" charset="0"/>
              </a:rPr>
              <a:t>The guest number is assigned when a City of Albuquerque Membership is created for a person in the Siriusware system.  </a:t>
            </a:r>
          </a:p>
          <a:p>
            <a:pPr lvl="0">
              <a:buClr>
                <a:srgbClr val="93A299"/>
              </a:buClr>
            </a:pPr>
            <a:endParaRPr lang="en-US" sz="1900" b="1" dirty="0" smtClean="0">
              <a:solidFill>
                <a:srgbClr val="292934"/>
              </a:solidFill>
              <a:latin typeface="Times New Roman" panose="02020603050405020304" pitchFamily="18" charset="0"/>
              <a:cs typeface="Times New Roman" panose="02020603050405020304" pitchFamily="18" charset="0"/>
            </a:endParaRPr>
          </a:p>
          <a:p>
            <a:pPr lvl="0">
              <a:buClr>
                <a:srgbClr val="93A299"/>
              </a:buClr>
            </a:pPr>
            <a:r>
              <a:rPr lang="en-US" sz="1900" b="1" dirty="0" smtClean="0">
                <a:solidFill>
                  <a:srgbClr val="292934"/>
                </a:solidFill>
                <a:latin typeface="Times New Roman" panose="02020603050405020304" pitchFamily="18" charset="0"/>
                <a:cs typeface="Times New Roman" panose="02020603050405020304" pitchFamily="18" charset="0"/>
              </a:rPr>
              <a:t>Addit No.: </a:t>
            </a:r>
            <a:r>
              <a:rPr lang="en-US" sz="1900" dirty="0" smtClean="0">
                <a:solidFill>
                  <a:srgbClr val="292934"/>
                </a:solidFill>
                <a:latin typeface="Times New Roman" panose="02020603050405020304" pitchFamily="18" charset="0"/>
                <a:cs typeface="Times New Roman" panose="02020603050405020304" pitchFamily="18" charset="0"/>
              </a:rPr>
              <a:t>The Addit No. is the reference </a:t>
            </a:r>
            <a:r>
              <a:rPr lang="en-US" sz="1900" dirty="0">
                <a:solidFill>
                  <a:srgbClr val="292934"/>
                </a:solidFill>
                <a:latin typeface="Times New Roman" panose="02020603050405020304" pitchFamily="18" charset="0"/>
                <a:cs typeface="Times New Roman" panose="02020603050405020304" pitchFamily="18" charset="0"/>
              </a:rPr>
              <a:t>number that the SAMS system uses </a:t>
            </a:r>
            <a:r>
              <a:rPr lang="en-US" sz="1900" dirty="0" smtClean="0">
                <a:solidFill>
                  <a:srgbClr val="292934"/>
                </a:solidFill>
                <a:latin typeface="Times New Roman" panose="02020603050405020304" pitchFamily="18" charset="0"/>
                <a:cs typeface="Times New Roman" panose="02020603050405020304" pitchFamily="18" charset="0"/>
              </a:rPr>
              <a:t>from </a:t>
            </a:r>
            <a:r>
              <a:rPr lang="en-US" sz="1900" dirty="0">
                <a:solidFill>
                  <a:srgbClr val="292934"/>
                </a:solidFill>
                <a:latin typeface="Times New Roman" panose="02020603050405020304" pitchFamily="18" charset="0"/>
                <a:cs typeface="Times New Roman" panose="02020603050405020304" pitchFamily="18" charset="0"/>
              </a:rPr>
              <a:t>the Senior Affairs </a:t>
            </a:r>
            <a:r>
              <a:rPr lang="en-US" sz="1900" dirty="0" smtClean="0">
                <a:solidFill>
                  <a:srgbClr val="292934"/>
                </a:solidFill>
                <a:latin typeface="Times New Roman" panose="02020603050405020304" pitchFamily="18" charset="0"/>
                <a:cs typeface="Times New Roman" panose="02020603050405020304" pitchFamily="18" charset="0"/>
              </a:rPr>
              <a:t>membership setup. </a:t>
            </a:r>
          </a:p>
          <a:p>
            <a:pPr lvl="0">
              <a:buClr>
                <a:srgbClr val="93A299"/>
              </a:buClr>
            </a:pPr>
            <a:endParaRPr lang="en-US" sz="1900" dirty="0" smtClean="0">
              <a:solidFill>
                <a:srgbClr val="292934"/>
              </a:solidFill>
              <a:latin typeface="Times New Roman" panose="02020603050405020304" pitchFamily="18" charset="0"/>
              <a:cs typeface="Times New Roman" panose="02020603050405020304" pitchFamily="18" charset="0"/>
            </a:endParaRPr>
          </a:p>
          <a:p>
            <a:pPr lvl="1">
              <a:buClr>
                <a:srgbClr val="93A299"/>
              </a:buClr>
            </a:pPr>
            <a:r>
              <a:rPr lang="en-US" sz="1900" dirty="0" smtClean="0">
                <a:solidFill>
                  <a:srgbClr val="292934"/>
                </a:solidFill>
                <a:latin typeface="Times New Roman" panose="02020603050405020304" pitchFamily="18" charset="0"/>
                <a:cs typeface="Times New Roman" panose="02020603050405020304" pitchFamily="18" charset="0"/>
              </a:rPr>
              <a:t>The Addit No. allows </a:t>
            </a:r>
            <a:r>
              <a:rPr lang="en-US" sz="1900" dirty="0">
                <a:solidFill>
                  <a:srgbClr val="292934"/>
                </a:solidFill>
                <a:latin typeface="Times New Roman" panose="02020603050405020304" pitchFamily="18" charset="0"/>
                <a:cs typeface="Times New Roman" panose="02020603050405020304" pitchFamily="18" charset="0"/>
              </a:rPr>
              <a:t>for the card to be used on both the Siriusware point of sales system and the SAMS system for tracking meals and reimbursements.  </a:t>
            </a:r>
            <a:endParaRPr lang="en-US" sz="1900" dirty="0" smtClean="0">
              <a:solidFill>
                <a:srgbClr val="292934"/>
              </a:solidFill>
              <a:latin typeface="Times New Roman" panose="02020603050405020304" pitchFamily="18" charset="0"/>
              <a:cs typeface="Times New Roman" panose="02020603050405020304" pitchFamily="18" charset="0"/>
            </a:endParaRPr>
          </a:p>
          <a:p>
            <a:pPr lvl="1">
              <a:buClr>
                <a:srgbClr val="93A299"/>
              </a:buClr>
            </a:pPr>
            <a:endParaRPr lang="en-US" sz="1900" dirty="0" smtClean="0">
              <a:solidFill>
                <a:srgbClr val="292934"/>
              </a:solidFill>
              <a:latin typeface="Times New Roman" panose="02020603050405020304" pitchFamily="18" charset="0"/>
              <a:cs typeface="Times New Roman" panose="02020603050405020304" pitchFamily="18" charset="0"/>
            </a:endParaRPr>
          </a:p>
          <a:p>
            <a:pPr lvl="1">
              <a:buClr>
                <a:srgbClr val="93A299"/>
              </a:buClr>
            </a:pPr>
            <a:r>
              <a:rPr lang="en-US" sz="1900" dirty="0" smtClean="0">
                <a:solidFill>
                  <a:srgbClr val="292934"/>
                </a:solidFill>
                <a:latin typeface="Times New Roman" panose="02020603050405020304" pitchFamily="18" charset="0"/>
                <a:cs typeface="Times New Roman" panose="02020603050405020304" pitchFamily="18" charset="0"/>
              </a:rPr>
              <a:t>The Addit No. is entered </a:t>
            </a:r>
            <a:r>
              <a:rPr lang="en-US" sz="1900" dirty="0">
                <a:solidFill>
                  <a:srgbClr val="292934"/>
                </a:solidFill>
                <a:latin typeface="Times New Roman" panose="02020603050405020304" pitchFamily="18" charset="0"/>
                <a:cs typeface="Times New Roman" panose="02020603050405020304" pitchFamily="18" charset="0"/>
              </a:rPr>
              <a:t>into the Siriusware system </a:t>
            </a:r>
            <a:r>
              <a:rPr lang="en-US" sz="1900" dirty="0" smtClean="0">
                <a:solidFill>
                  <a:srgbClr val="292934"/>
                </a:solidFill>
                <a:latin typeface="Times New Roman" panose="02020603050405020304" pitchFamily="18" charset="0"/>
                <a:cs typeface="Times New Roman" panose="02020603050405020304" pitchFamily="18" charset="0"/>
              </a:rPr>
              <a:t>by DSA staff when </a:t>
            </a:r>
            <a:r>
              <a:rPr lang="en-US" sz="1900" dirty="0">
                <a:solidFill>
                  <a:srgbClr val="292934"/>
                </a:solidFill>
                <a:latin typeface="Times New Roman" panose="02020603050405020304" pitchFamily="18" charset="0"/>
                <a:cs typeface="Times New Roman" panose="02020603050405020304" pitchFamily="18" charset="0"/>
              </a:rPr>
              <a:t>a new </a:t>
            </a:r>
            <a:r>
              <a:rPr lang="en-US" sz="1900" dirty="0" smtClean="0">
                <a:solidFill>
                  <a:srgbClr val="292934"/>
                </a:solidFill>
                <a:latin typeface="Times New Roman" panose="02020603050405020304" pitchFamily="18" charset="0"/>
                <a:cs typeface="Times New Roman" panose="02020603050405020304" pitchFamily="18" charset="0"/>
              </a:rPr>
              <a:t>membership </a:t>
            </a:r>
            <a:r>
              <a:rPr lang="en-US" sz="1900" dirty="0">
                <a:solidFill>
                  <a:srgbClr val="292934"/>
                </a:solidFill>
                <a:latin typeface="Times New Roman" panose="02020603050405020304" pitchFamily="18" charset="0"/>
                <a:cs typeface="Times New Roman" panose="02020603050405020304" pitchFamily="18" charset="0"/>
              </a:rPr>
              <a:t>card is </a:t>
            </a:r>
            <a:r>
              <a:rPr lang="en-US" sz="1900" dirty="0" smtClean="0">
                <a:solidFill>
                  <a:srgbClr val="292934"/>
                </a:solidFill>
                <a:latin typeface="Times New Roman" panose="02020603050405020304" pitchFamily="18" charset="0"/>
                <a:cs typeface="Times New Roman" panose="02020603050405020304" pitchFamily="18" charset="0"/>
              </a:rPr>
              <a:t>issued.</a:t>
            </a:r>
          </a:p>
          <a:p>
            <a:pPr marL="274320" lvl="1" indent="0">
              <a:buClr>
                <a:srgbClr val="93A299"/>
              </a:buClr>
              <a:buNone/>
            </a:pPr>
            <a:endParaRPr lang="en-US" sz="1900" dirty="0" smtClean="0">
              <a:solidFill>
                <a:srgbClr val="292934"/>
              </a:solidFill>
              <a:latin typeface="Times New Roman" panose="02020603050405020304" pitchFamily="18" charset="0"/>
              <a:cs typeface="Times New Roman" panose="02020603050405020304" pitchFamily="18" charset="0"/>
            </a:endParaRPr>
          </a:p>
          <a:p>
            <a:pPr lvl="1">
              <a:buClr>
                <a:srgbClr val="93A299"/>
              </a:buClr>
            </a:pPr>
            <a:r>
              <a:rPr lang="en-US" sz="1900" dirty="0" smtClean="0">
                <a:solidFill>
                  <a:srgbClr val="292934"/>
                </a:solidFill>
                <a:latin typeface="Times New Roman" panose="02020603050405020304" pitchFamily="18" charset="0"/>
                <a:cs typeface="Times New Roman" panose="02020603050405020304" pitchFamily="18" charset="0"/>
              </a:rPr>
              <a:t>An Addit No. can be </a:t>
            </a:r>
            <a:r>
              <a:rPr lang="en-US" sz="1900" dirty="0">
                <a:solidFill>
                  <a:srgbClr val="292934"/>
                </a:solidFill>
                <a:latin typeface="Times New Roman" panose="02020603050405020304" pitchFamily="18" charset="0"/>
                <a:cs typeface="Times New Roman" panose="02020603050405020304" pitchFamily="18" charset="0"/>
              </a:rPr>
              <a:t>added, modified or deleted by anyone with the corresponding </a:t>
            </a:r>
            <a:r>
              <a:rPr lang="en-US" sz="1900" dirty="0" smtClean="0">
                <a:solidFill>
                  <a:srgbClr val="292934"/>
                </a:solidFill>
                <a:latin typeface="Times New Roman" panose="02020603050405020304" pitchFamily="18" charset="0"/>
                <a:cs typeface="Times New Roman" panose="02020603050405020304" pitchFamily="18" charset="0"/>
              </a:rPr>
              <a:t>security</a:t>
            </a:r>
          </a:p>
          <a:p>
            <a:pPr marL="274320" lvl="1" indent="0">
              <a:buClr>
                <a:srgbClr val="93A299"/>
              </a:buClr>
              <a:buNone/>
            </a:pPr>
            <a:endParaRPr lang="en-US" sz="1900" dirty="0" smtClean="0">
              <a:solidFill>
                <a:srgbClr val="292934"/>
              </a:solidFill>
              <a:latin typeface="Times New Roman" panose="02020603050405020304" pitchFamily="18" charset="0"/>
              <a:cs typeface="Times New Roman" panose="02020603050405020304" pitchFamily="18" charset="0"/>
            </a:endParaRPr>
          </a:p>
          <a:p>
            <a:pPr lvl="1">
              <a:buClr>
                <a:srgbClr val="93A299"/>
              </a:buClr>
            </a:pPr>
            <a:r>
              <a:rPr lang="en-US" sz="1900" dirty="0" smtClean="0">
                <a:solidFill>
                  <a:srgbClr val="292934"/>
                </a:solidFill>
                <a:latin typeface="Times New Roman" panose="02020603050405020304" pitchFamily="18" charset="0"/>
                <a:cs typeface="Times New Roman" panose="02020603050405020304" pitchFamily="18" charset="0"/>
              </a:rPr>
              <a:t>The Addit No. is represented on the </a:t>
            </a:r>
            <a:r>
              <a:rPr lang="en-US" sz="1900" dirty="0">
                <a:solidFill>
                  <a:srgbClr val="292934"/>
                </a:solidFill>
                <a:latin typeface="Times New Roman" panose="02020603050405020304" pitchFamily="18" charset="0"/>
                <a:cs typeface="Times New Roman" panose="02020603050405020304" pitchFamily="18" charset="0"/>
              </a:rPr>
              <a:t> </a:t>
            </a:r>
            <a:r>
              <a:rPr lang="en-US" sz="1900" dirty="0" smtClean="0">
                <a:solidFill>
                  <a:srgbClr val="292934"/>
                </a:solidFill>
                <a:latin typeface="Times New Roman" panose="02020603050405020304" pitchFamily="18" charset="0"/>
                <a:cs typeface="Times New Roman" panose="02020603050405020304" pitchFamily="18" charset="0"/>
              </a:rPr>
              <a:t>front of the membership card as a bar code. </a:t>
            </a:r>
            <a:endParaRPr lang="en-US" sz="19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5897"/>
          <a:stretch/>
        </p:blipFill>
        <p:spPr>
          <a:xfrm>
            <a:off x="609600" y="1447800"/>
            <a:ext cx="3352800" cy="4874974"/>
          </a:xfrm>
          <a:prstGeom prst="rect">
            <a:avLst/>
          </a:prstGeom>
        </p:spPr>
      </p:pic>
      <p:sp>
        <p:nvSpPr>
          <p:cNvPr id="5" name="Slide Number Placeholder 4"/>
          <p:cNvSpPr>
            <a:spLocks noGrp="1"/>
          </p:cNvSpPr>
          <p:nvPr>
            <p:ph type="sldNum" sz="quarter" idx="12"/>
          </p:nvPr>
        </p:nvSpPr>
        <p:spPr/>
        <p:txBody>
          <a:bodyPr/>
          <a:lstStyle/>
          <a:p>
            <a:fld id="{796E634C-1E21-4442-8F5F-47D10AA6296F}" type="slidenum">
              <a:rPr lang="en-US" smtClean="0"/>
              <a:pPr/>
              <a:t>21</a:t>
            </a:fld>
            <a:endParaRPr lang="en-US" dirty="0"/>
          </a:p>
        </p:txBody>
      </p:sp>
    </p:spTree>
    <p:extLst>
      <p:ext uri="{BB962C8B-B14F-4D97-AF65-F5344CB8AC3E}">
        <p14:creationId xmlns:p14="http://schemas.microsoft.com/office/powerpoint/2010/main" val="3712734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Quick Reference Guide to Course Content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55000" lnSpcReduction="20000"/>
          </a:bodyPr>
          <a:lstStyle/>
          <a:p>
            <a:r>
              <a:rPr lang="en-US" b="1" dirty="0">
                <a:latin typeface="Times New Roman" panose="02020603050405020304" pitchFamily="18" charset="0"/>
                <a:cs typeface="Times New Roman" panose="02020603050405020304" pitchFamily="18" charset="0"/>
              </a:rPr>
              <a:t>Department of Senior Affairs (DSA</a:t>
            </a:r>
            <a:r>
              <a:rPr lang="en-US" b="1" dirty="0" smtClean="0">
                <a:latin typeface="Times New Roman" panose="02020603050405020304" pitchFamily="18" charset="0"/>
                <a:cs typeface="Times New Roman" panose="02020603050405020304" pitchFamily="18" charset="0"/>
              </a:rPr>
              <a:t>)</a:t>
            </a:r>
          </a:p>
          <a:p>
            <a:r>
              <a:rPr lang="en-US" b="1" dirty="0">
                <a:solidFill>
                  <a:srgbClr val="292934"/>
                </a:solidFill>
                <a:latin typeface="Times New Roman" panose="02020603050405020304" pitchFamily="18" charset="0"/>
                <a:cs typeface="Times New Roman" panose="02020603050405020304" pitchFamily="18" charset="0"/>
              </a:rPr>
              <a:t>Social Assistance Management System (SAMS</a:t>
            </a:r>
            <a:r>
              <a:rPr lang="en-US" b="1" dirty="0" smtClean="0">
                <a:solidFill>
                  <a:srgbClr val="292934"/>
                </a:solidFill>
                <a:latin typeface="Times New Roman" panose="02020603050405020304" pitchFamily="18" charset="0"/>
                <a:cs typeface="Times New Roman" panose="02020603050405020304" pitchFamily="18" charset="0"/>
              </a:rPr>
              <a:t>)</a:t>
            </a:r>
          </a:p>
          <a:p>
            <a:r>
              <a:rPr lang="en-US" b="1" dirty="0" smtClean="0">
                <a:solidFill>
                  <a:srgbClr val="292934"/>
                </a:solidFill>
                <a:latin typeface="Times New Roman" panose="02020603050405020304" pitchFamily="18" charset="0"/>
                <a:cs typeface="Times New Roman" panose="02020603050405020304" pitchFamily="18" charset="0"/>
              </a:rPr>
              <a:t>Area Agency on Aging (AAA)</a:t>
            </a:r>
          </a:p>
          <a:p>
            <a:r>
              <a:rPr lang="en-US" b="1" dirty="0" smtClean="0">
                <a:solidFill>
                  <a:srgbClr val="292934"/>
                </a:solidFill>
                <a:latin typeface="Times New Roman" panose="02020603050405020304" pitchFamily="18" charset="0"/>
                <a:cs typeface="Times New Roman" panose="02020603050405020304" pitchFamily="18" charset="0"/>
              </a:rPr>
              <a:t>Siriusware</a:t>
            </a:r>
          </a:p>
          <a:p>
            <a:r>
              <a:rPr lang="en-US" b="1" dirty="0" smtClean="0">
                <a:solidFill>
                  <a:srgbClr val="292934"/>
                </a:solidFill>
                <a:latin typeface="Times New Roman" panose="02020603050405020304" pitchFamily="18" charset="0"/>
                <a:cs typeface="Times New Roman" panose="02020603050405020304" pitchFamily="18" charset="0"/>
              </a:rPr>
              <a:t>City of Albuquerque Membership Account</a:t>
            </a:r>
          </a:p>
          <a:p>
            <a:r>
              <a:rPr lang="en-US" b="1" dirty="0" smtClean="0">
                <a:solidFill>
                  <a:srgbClr val="292934"/>
                </a:solidFill>
                <a:latin typeface="Times New Roman" panose="02020603050405020304" pitchFamily="18" charset="0"/>
                <a:cs typeface="Times New Roman" panose="02020603050405020304" pitchFamily="18" charset="0"/>
              </a:rPr>
              <a:t>Membership Card</a:t>
            </a:r>
          </a:p>
          <a:p>
            <a:r>
              <a:rPr lang="en-US" b="1" dirty="0" smtClean="0">
                <a:solidFill>
                  <a:srgbClr val="292934"/>
                </a:solidFill>
                <a:latin typeface="Times New Roman" panose="02020603050405020304" pitchFamily="18" charset="0"/>
                <a:cs typeface="Times New Roman" panose="02020603050405020304" pitchFamily="18" charset="0"/>
              </a:rPr>
              <a:t>Pass Number (Pass No.)</a:t>
            </a:r>
            <a:endParaRPr lang="en-US" b="1" dirty="0">
              <a:solidFill>
                <a:srgbClr val="292934"/>
              </a:solidFill>
              <a:latin typeface="Times New Roman" panose="02020603050405020304" pitchFamily="18" charset="0"/>
              <a:cs typeface="Times New Roman" panose="02020603050405020304" pitchFamily="18" charset="0"/>
            </a:endParaRPr>
          </a:p>
          <a:p>
            <a:r>
              <a:rPr lang="en-US" b="1" dirty="0" smtClean="0">
                <a:solidFill>
                  <a:srgbClr val="292934"/>
                </a:solidFill>
                <a:latin typeface="Times New Roman" panose="02020603050405020304" pitchFamily="18" charset="0"/>
                <a:cs typeface="Times New Roman" panose="02020603050405020304" pitchFamily="18" charset="0"/>
              </a:rPr>
              <a:t>Membership Policies &amp; Procedures-DSA Employee Role</a:t>
            </a:r>
          </a:p>
          <a:p>
            <a:r>
              <a:rPr lang="en-US" b="1" dirty="0" smtClean="0">
                <a:solidFill>
                  <a:srgbClr val="292934"/>
                </a:solidFill>
                <a:latin typeface="Times New Roman" panose="02020603050405020304" pitchFamily="18" charset="0"/>
                <a:cs typeface="Times New Roman" panose="02020603050405020304" pitchFamily="18" charset="0"/>
              </a:rPr>
              <a:t>Membership Card Benefits</a:t>
            </a:r>
          </a:p>
          <a:p>
            <a:r>
              <a:rPr lang="en-US" b="1" dirty="0" smtClean="0">
                <a:solidFill>
                  <a:srgbClr val="292934"/>
                </a:solidFill>
                <a:latin typeface="Times New Roman" panose="02020603050405020304" pitchFamily="18" charset="0"/>
                <a:cs typeface="Times New Roman" panose="02020603050405020304" pitchFamily="18" charset="0"/>
              </a:rPr>
              <a:t>Membership Expiration</a:t>
            </a:r>
          </a:p>
          <a:p>
            <a:r>
              <a:rPr lang="en-US" b="1" dirty="0" smtClean="0">
                <a:solidFill>
                  <a:srgbClr val="292934"/>
                </a:solidFill>
                <a:latin typeface="Times New Roman" panose="02020603050405020304" pitchFamily="18" charset="0"/>
                <a:cs typeface="Times New Roman" panose="02020603050405020304" pitchFamily="18" charset="0"/>
              </a:rPr>
              <a:t>DSA Memberships</a:t>
            </a:r>
          </a:p>
          <a:p>
            <a:r>
              <a:rPr lang="en-US" b="1" dirty="0">
                <a:latin typeface="Times New Roman" panose="02020603050405020304" pitchFamily="18" charset="0"/>
                <a:cs typeface="Times New Roman" panose="02020603050405020304" pitchFamily="18" charset="0"/>
              </a:rPr>
              <a:t>Membership/Pass </a:t>
            </a:r>
            <a:r>
              <a:rPr lang="en-US" b="1" dirty="0" smtClean="0">
                <a:latin typeface="Times New Roman" panose="02020603050405020304" pitchFamily="18" charset="0"/>
                <a:cs typeface="Times New Roman" panose="02020603050405020304" pitchFamily="18" charset="0"/>
              </a:rPr>
              <a:t>Categories</a:t>
            </a:r>
          </a:p>
          <a:p>
            <a:r>
              <a:rPr lang="en-US" b="1" dirty="0">
                <a:latin typeface="Times New Roman" panose="02020603050405020304" pitchFamily="18" charset="0"/>
                <a:cs typeface="Times New Roman" panose="02020603050405020304" pitchFamily="18" charset="0"/>
              </a:rPr>
              <a:t>Membership Card </a:t>
            </a:r>
            <a:r>
              <a:rPr lang="en-US" b="1" dirty="0" smtClean="0">
                <a:latin typeface="Times New Roman" panose="02020603050405020304" pitchFamily="18" charset="0"/>
                <a:cs typeface="Times New Roman" panose="02020603050405020304" pitchFamily="18" charset="0"/>
              </a:rPr>
              <a:t>Benefits</a:t>
            </a:r>
          </a:p>
          <a:p>
            <a:r>
              <a:rPr lang="en-US" b="1" dirty="0" smtClean="0">
                <a:latin typeface="Times New Roman" panose="02020603050405020304" pitchFamily="18" charset="0"/>
                <a:cs typeface="Times New Roman" panose="02020603050405020304" pitchFamily="18" charset="0"/>
              </a:rPr>
              <a:t>Membership Expiration</a:t>
            </a:r>
          </a:p>
          <a:p>
            <a:r>
              <a:rPr lang="en-US" b="1" dirty="0" smtClean="0">
                <a:latin typeface="Times New Roman" panose="02020603050405020304" pitchFamily="18" charset="0"/>
                <a:cs typeface="Times New Roman" panose="02020603050405020304" pitchFamily="18" charset="0"/>
              </a:rPr>
              <a:t>Membership Card Issuance</a:t>
            </a:r>
          </a:p>
          <a:p>
            <a:r>
              <a:rPr lang="en-US" b="1" dirty="0" smtClean="0">
                <a:latin typeface="Times New Roman" panose="02020603050405020304" pitchFamily="18" charset="0"/>
                <a:cs typeface="Times New Roman" panose="02020603050405020304" pitchFamily="18" charset="0"/>
              </a:rPr>
              <a:t>Membership Card Picture</a:t>
            </a:r>
          </a:p>
          <a:p>
            <a:r>
              <a:rPr lang="en-US" b="1" dirty="0" smtClean="0">
                <a:latin typeface="Times New Roman" panose="02020603050405020304" pitchFamily="18" charset="0"/>
                <a:cs typeface="Times New Roman" panose="02020603050405020304" pitchFamily="18" charset="0"/>
              </a:rPr>
              <a:t>Membership Card Information</a:t>
            </a:r>
          </a:p>
          <a:p>
            <a:r>
              <a:rPr lang="en-US" b="1" dirty="0" smtClean="0">
                <a:latin typeface="Times New Roman" panose="02020603050405020304" pitchFamily="18" charset="0"/>
                <a:cs typeface="Times New Roman" panose="02020603050405020304" pitchFamily="18" charset="0"/>
              </a:rPr>
              <a:t>Membership Card Expiration Date/Label</a:t>
            </a:r>
          </a:p>
          <a:p>
            <a:r>
              <a:rPr lang="en-US" b="1" dirty="0" smtClean="0">
                <a:latin typeface="Times New Roman" panose="02020603050405020304" pitchFamily="18" charset="0"/>
                <a:cs typeface="Times New Roman" panose="02020603050405020304" pitchFamily="18" charset="0"/>
              </a:rPr>
              <a:t>Membership Card Requirements</a:t>
            </a:r>
          </a:p>
          <a:p>
            <a:r>
              <a:rPr lang="en-US" b="1" dirty="0" smtClean="0">
                <a:latin typeface="Times New Roman" panose="02020603050405020304" pitchFamily="18" charset="0"/>
                <a:cs typeface="Times New Roman" panose="02020603050405020304" pitchFamily="18" charset="0"/>
              </a:rPr>
              <a:t>Aggregate Card</a:t>
            </a:r>
          </a:p>
          <a:p>
            <a:r>
              <a:rPr lang="en-US" b="1" dirty="0" smtClean="0">
                <a:latin typeface="Times New Roman" panose="02020603050405020304" pitchFamily="18" charset="0"/>
                <a:cs typeface="Times New Roman" panose="02020603050405020304" pitchFamily="18" charset="0"/>
              </a:rPr>
              <a:t>Guest #</a:t>
            </a:r>
          </a:p>
          <a:p>
            <a:r>
              <a:rPr lang="en-US" b="1" dirty="0" smtClean="0">
                <a:latin typeface="Times New Roman" panose="02020603050405020304" pitchFamily="18" charset="0"/>
                <a:cs typeface="Times New Roman" panose="02020603050405020304" pitchFamily="18" charset="0"/>
              </a:rPr>
              <a:t>Addit No.</a:t>
            </a:r>
          </a:p>
          <a:p>
            <a:endParaRPr lang="en-US" b="1" dirty="0"/>
          </a:p>
        </p:txBody>
      </p:sp>
      <p:sp>
        <p:nvSpPr>
          <p:cNvPr id="4" name="Slide Number Placeholder 3"/>
          <p:cNvSpPr>
            <a:spLocks noGrp="1"/>
          </p:cNvSpPr>
          <p:nvPr>
            <p:ph type="sldNum" sz="quarter" idx="12"/>
          </p:nvPr>
        </p:nvSpPr>
        <p:spPr/>
        <p:txBody>
          <a:bodyPr/>
          <a:lstStyle/>
          <a:p>
            <a:fld id="{796E634C-1E21-4442-8F5F-47D10AA6296F}" type="slidenum">
              <a:rPr lang="en-US" smtClean="0"/>
              <a:pPr/>
              <a:t>22</a:t>
            </a:fld>
            <a:endParaRPr lang="en-US" dirty="0"/>
          </a:p>
        </p:txBody>
      </p:sp>
    </p:spTree>
    <p:extLst>
      <p:ext uri="{BB962C8B-B14F-4D97-AF65-F5344CB8AC3E}">
        <p14:creationId xmlns:p14="http://schemas.microsoft.com/office/powerpoint/2010/main" val="2194011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D2533C"/>
                </a:solidFill>
                <a:latin typeface="Times New Roman" panose="02020603050405020304" pitchFamily="18" charset="0"/>
                <a:cs typeface="Times New Roman" panose="02020603050405020304" pitchFamily="18" charset="0"/>
              </a:rPr>
              <a:t>DSA Memberships Course</a:t>
            </a:r>
            <a:br>
              <a:rPr lang="en-US" sz="2400" dirty="0">
                <a:solidFill>
                  <a:srgbClr val="D2533C"/>
                </a:solidFill>
                <a:latin typeface="Times New Roman" panose="02020603050405020304" pitchFamily="18" charset="0"/>
                <a:cs typeface="Times New Roman" panose="02020603050405020304" pitchFamily="18" charset="0"/>
              </a:rPr>
            </a:br>
            <a:r>
              <a:rPr lang="en-US" sz="2400" b="1" dirty="0">
                <a:solidFill>
                  <a:srgbClr val="D2533C"/>
                </a:solidFill>
                <a:latin typeface="Times New Roman" panose="02020603050405020304" pitchFamily="18" charset="0"/>
                <a:cs typeface="Times New Roman" panose="02020603050405020304" pitchFamily="18" charset="0"/>
              </a:rPr>
              <a:t>Introduction Overview and Definitions</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Congratulations! You have completed the </a:t>
            </a:r>
            <a:r>
              <a:rPr lang="en-US" b="1" dirty="0" smtClean="0">
                <a:latin typeface="Times New Roman" panose="02020603050405020304" pitchFamily="18" charset="0"/>
                <a:cs typeface="Times New Roman" panose="02020603050405020304" pitchFamily="18" charset="0"/>
              </a:rPr>
              <a:t>Introduction Overview and Definitions</a:t>
            </a:r>
            <a:r>
              <a:rPr lang="en-US" dirty="0" smtClean="0">
                <a:latin typeface="Times New Roman" panose="02020603050405020304" pitchFamily="18" charset="0"/>
                <a:cs typeface="Times New Roman" panose="02020603050405020304" pitchFamily="18" charset="0"/>
              </a:rPr>
              <a:t> section for the DSA Memberships Course</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0523"/>
          <a:stretch/>
        </p:blipFill>
        <p:spPr>
          <a:xfrm>
            <a:off x="2743200" y="3124200"/>
            <a:ext cx="3504784" cy="2113625"/>
          </a:xfrm>
          <a:prstGeom prst="rect">
            <a:avLst/>
          </a:prstGeom>
        </p:spPr>
      </p:pic>
    </p:spTree>
    <p:extLst>
      <p:ext uri="{BB962C8B-B14F-4D97-AF65-F5344CB8AC3E}">
        <p14:creationId xmlns:p14="http://schemas.microsoft.com/office/powerpoint/2010/main" val="1102278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7634344" cy="1143000"/>
          </a:xfrm>
        </p:spPr>
        <p:txBody>
          <a:bodyPr>
            <a:normAutofit fontScale="90000"/>
          </a:bodyPr>
          <a:lstStyle/>
          <a:p>
            <a:r>
              <a:rPr lang="en-US" sz="2400" dirty="0">
                <a:solidFill>
                  <a:srgbClr val="D2533C"/>
                </a:solidFill>
                <a:latin typeface="Times New Roman" panose="02020603050405020304" pitchFamily="18" charset="0"/>
                <a:cs typeface="Times New Roman" panose="02020603050405020304" pitchFamily="18" charset="0"/>
              </a:rPr>
              <a:t>DSA Memberships Course</a:t>
            </a:r>
            <a:br>
              <a:rPr lang="en-US" sz="2400" dirty="0">
                <a:solidFill>
                  <a:srgbClr val="D2533C"/>
                </a:solidFill>
                <a:latin typeface="Times New Roman" panose="02020603050405020304" pitchFamily="18" charset="0"/>
                <a:cs typeface="Times New Roman" panose="02020603050405020304" pitchFamily="18" charset="0"/>
              </a:rPr>
            </a:br>
            <a:r>
              <a:rPr lang="en-US" sz="2400" b="1" dirty="0">
                <a:solidFill>
                  <a:srgbClr val="D2533C"/>
                </a:solidFill>
                <a:latin typeface="Times New Roman" panose="02020603050405020304" pitchFamily="18" charset="0"/>
                <a:cs typeface="Times New Roman" panose="02020603050405020304" pitchFamily="18" charset="0"/>
              </a:rPr>
              <a:t>Introduction Overview and Definitions</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524000"/>
            <a:ext cx="7158317" cy="4419600"/>
          </a:xfrm>
        </p:spPr>
        <p:txBody>
          <a:bodyPr>
            <a:normAutofit/>
          </a:bodyPr>
          <a:lstStyle/>
          <a:p>
            <a:pPr marL="0" indent="0">
              <a:buNone/>
            </a:pPr>
            <a:r>
              <a:rPr lang="en-US" b="1" dirty="0" smtClean="0">
                <a:latin typeface="Times New Roman" panose="02020603050405020304" pitchFamily="18" charset="0"/>
                <a:cs typeface="Times New Roman" panose="02020603050405020304" pitchFamily="18" charset="0"/>
              </a:rPr>
              <a:t>Course Goals/Objectives:</a:t>
            </a:r>
          </a:p>
          <a:p>
            <a:pPr marL="0" indent="0">
              <a:buNone/>
            </a:pPr>
            <a:endParaRPr lang="en-US" b="1" dirty="0" smtClean="0">
              <a:latin typeface="Times New Roman" panose="02020603050405020304" pitchFamily="18" charset="0"/>
              <a:cs typeface="Times New Roman" panose="02020603050405020304" pitchFamily="18" charset="0"/>
            </a:endParaRPr>
          </a:p>
          <a:p>
            <a:pPr lvl="0"/>
            <a:r>
              <a:rPr lang="en-US" sz="1900" dirty="0" smtClean="0">
                <a:latin typeface="Times New Roman" panose="02020603050405020304" pitchFamily="18" charset="0"/>
                <a:cs typeface="Times New Roman" panose="02020603050405020304" pitchFamily="18" charset="0"/>
              </a:rPr>
              <a:t>Understand </a:t>
            </a:r>
            <a:r>
              <a:rPr lang="en-US" sz="1900" dirty="0">
                <a:latin typeface="Times New Roman" panose="02020603050405020304" pitchFamily="18" charset="0"/>
                <a:cs typeface="Times New Roman" panose="02020603050405020304" pitchFamily="18" charset="0"/>
              </a:rPr>
              <a:t>the City’s Policies, Rules and Regulations for </a:t>
            </a:r>
            <a:r>
              <a:rPr lang="en-US" sz="1900" dirty="0" smtClean="0">
                <a:latin typeface="Times New Roman" panose="02020603050405020304" pitchFamily="18" charset="0"/>
                <a:cs typeface="Times New Roman" panose="02020603050405020304" pitchFamily="18" charset="0"/>
              </a:rPr>
              <a:t>Department of Senior Affairs (DSA) </a:t>
            </a:r>
            <a:r>
              <a:rPr lang="en-US" sz="1900" dirty="0">
                <a:latin typeface="Times New Roman" panose="02020603050405020304" pitchFamily="18" charset="0"/>
                <a:cs typeface="Times New Roman" panose="02020603050405020304" pitchFamily="18" charset="0"/>
              </a:rPr>
              <a:t>Memberships</a:t>
            </a:r>
          </a:p>
          <a:p>
            <a:pPr lvl="0"/>
            <a:r>
              <a:rPr lang="en-US" sz="1900" dirty="0">
                <a:latin typeface="Times New Roman" panose="02020603050405020304" pitchFamily="18" charset="0"/>
                <a:cs typeface="Times New Roman" panose="02020603050405020304" pitchFamily="18" charset="0"/>
              </a:rPr>
              <a:t>Understand </a:t>
            </a:r>
            <a:r>
              <a:rPr lang="en-US" sz="1900" dirty="0" smtClean="0">
                <a:latin typeface="Times New Roman" panose="02020603050405020304" pitchFamily="18" charset="0"/>
                <a:cs typeface="Times New Roman" panose="02020603050405020304" pitchFamily="18" charset="0"/>
              </a:rPr>
              <a:t>the role of the  </a:t>
            </a:r>
            <a:r>
              <a:rPr lang="en-US" sz="1900" dirty="0">
                <a:latin typeface="Times New Roman" panose="02020603050405020304" pitchFamily="18" charset="0"/>
                <a:cs typeface="Times New Roman" panose="02020603050405020304" pitchFamily="18" charset="0"/>
              </a:rPr>
              <a:t>Area Agency on </a:t>
            </a:r>
            <a:r>
              <a:rPr lang="en-US" sz="1900" dirty="0" smtClean="0">
                <a:latin typeface="Times New Roman" panose="02020603050405020304" pitchFamily="18" charset="0"/>
                <a:cs typeface="Times New Roman" panose="02020603050405020304" pitchFamily="18" charset="0"/>
              </a:rPr>
              <a:t>Aging (AAA)</a:t>
            </a:r>
            <a:endParaRPr lang="en-US" sz="1900" dirty="0">
              <a:latin typeface="Times New Roman" panose="02020603050405020304" pitchFamily="18" charset="0"/>
              <a:cs typeface="Times New Roman" panose="02020603050405020304" pitchFamily="18" charset="0"/>
            </a:endParaRPr>
          </a:p>
          <a:p>
            <a:pPr lvl="0"/>
            <a:r>
              <a:rPr lang="en-US" sz="1900" dirty="0" smtClean="0">
                <a:latin typeface="Times New Roman" panose="02020603050405020304" pitchFamily="18" charset="0"/>
                <a:cs typeface="Times New Roman" panose="02020603050405020304" pitchFamily="18" charset="0"/>
              </a:rPr>
              <a:t>Understand Membership Cards </a:t>
            </a:r>
            <a:r>
              <a:rPr lang="en-US" sz="1900" dirty="0">
                <a:latin typeface="Times New Roman" panose="02020603050405020304" pitchFamily="18" charset="0"/>
                <a:cs typeface="Times New Roman" panose="02020603050405020304" pitchFamily="18" charset="0"/>
              </a:rPr>
              <a:t>vs. </a:t>
            </a:r>
            <a:r>
              <a:rPr lang="en-US" sz="1900" dirty="0" smtClean="0">
                <a:latin typeface="Times New Roman" panose="02020603050405020304" pitchFamily="18" charset="0"/>
                <a:cs typeface="Times New Roman" panose="02020603050405020304" pitchFamily="18" charset="0"/>
              </a:rPr>
              <a:t>Membership Passes</a:t>
            </a:r>
            <a:endParaRPr lang="en-US" sz="1900" dirty="0">
              <a:latin typeface="Times New Roman" panose="02020603050405020304" pitchFamily="18" charset="0"/>
              <a:cs typeface="Times New Roman" panose="02020603050405020304" pitchFamily="18" charset="0"/>
            </a:endParaRPr>
          </a:p>
          <a:p>
            <a:pPr lvl="0"/>
            <a:r>
              <a:rPr lang="en-US" sz="1900" dirty="0" smtClean="0">
                <a:latin typeface="Times New Roman" panose="02020603050405020304" pitchFamily="18" charset="0"/>
                <a:cs typeface="Times New Roman" panose="02020603050405020304" pitchFamily="18" charset="0"/>
              </a:rPr>
              <a:t>Understand </a:t>
            </a:r>
            <a:r>
              <a:rPr lang="en-US" sz="1900" dirty="0">
                <a:latin typeface="Times New Roman" panose="02020603050405020304" pitchFamily="18" charset="0"/>
                <a:cs typeface="Times New Roman" panose="02020603050405020304" pitchFamily="18" charset="0"/>
              </a:rPr>
              <a:t>Membership Card Eligibility and Benefits </a:t>
            </a:r>
          </a:p>
          <a:p>
            <a:pPr lvl="0"/>
            <a:r>
              <a:rPr lang="en-US" sz="1900" dirty="0" smtClean="0">
                <a:latin typeface="Times New Roman" panose="02020603050405020304" pitchFamily="18" charset="0"/>
                <a:cs typeface="Times New Roman" panose="02020603050405020304" pitchFamily="18" charset="0"/>
              </a:rPr>
              <a:t>Understand </a:t>
            </a:r>
            <a:r>
              <a:rPr lang="en-US" sz="1900" dirty="0">
                <a:latin typeface="Times New Roman" panose="02020603050405020304" pitchFamily="18" charset="0"/>
                <a:cs typeface="Times New Roman" panose="02020603050405020304" pitchFamily="18" charset="0"/>
              </a:rPr>
              <a:t>Aggregate Cards and Aggregate Card Use</a:t>
            </a:r>
          </a:p>
          <a:p>
            <a:pPr lvl="0"/>
            <a:r>
              <a:rPr lang="en-US" sz="1900" dirty="0" smtClean="0">
                <a:latin typeface="Times New Roman" panose="02020603050405020304" pitchFamily="18" charset="0"/>
                <a:cs typeface="Times New Roman" panose="02020603050405020304" pitchFamily="18" charset="0"/>
              </a:rPr>
              <a:t>Understand </a:t>
            </a:r>
            <a:r>
              <a:rPr lang="en-US" sz="1900" dirty="0">
                <a:latin typeface="Times New Roman" panose="02020603050405020304" pitchFamily="18" charset="0"/>
                <a:cs typeface="Times New Roman" panose="02020603050405020304" pitchFamily="18" charset="0"/>
              </a:rPr>
              <a:t>Siriusware and SAMS applications systems and their purposes</a:t>
            </a:r>
          </a:p>
          <a:p>
            <a:pPr marL="68580" indent="0">
              <a:buNone/>
            </a:pPr>
            <a:endParaRPr lang="en-US" sz="1900" dirty="0"/>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796E634C-1E21-4442-8F5F-47D10AA6296F}" type="slidenum">
              <a:rPr lang="en-US" smtClean="0"/>
              <a:pPr/>
              <a:t>3</a:t>
            </a:fld>
            <a:endParaRPr lang="en-US" dirty="0"/>
          </a:p>
        </p:txBody>
      </p:sp>
    </p:spTree>
    <p:extLst>
      <p:ext uri="{BB962C8B-B14F-4D97-AF65-F5344CB8AC3E}">
        <p14:creationId xmlns:p14="http://schemas.microsoft.com/office/powerpoint/2010/main" val="1940018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solidFill>
                  <a:srgbClr val="D2533C"/>
                </a:solidFill>
                <a:latin typeface="Times New Roman" panose="02020603050405020304" pitchFamily="18" charset="0"/>
                <a:cs typeface="Times New Roman" panose="02020603050405020304" pitchFamily="18" charset="0"/>
              </a:rPr>
              <a:t>DSA Memberships Course</a:t>
            </a:r>
            <a:br>
              <a:rPr lang="en-US" sz="2400" dirty="0">
                <a:solidFill>
                  <a:srgbClr val="D2533C"/>
                </a:solidFill>
                <a:latin typeface="Times New Roman" panose="02020603050405020304" pitchFamily="18" charset="0"/>
                <a:cs typeface="Times New Roman" panose="02020603050405020304" pitchFamily="18" charset="0"/>
              </a:rPr>
            </a:br>
            <a:r>
              <a:rPr lang="en-US" sz="2400" b="1" dirty="0">
                <a:solidFill>
                  <a:srgbClr val="D2533C"/>
                </a:solidFill>
                <a:latin typeface="Times New Roman" panose="02020603050405020304" pitchFamily="18" charset="0"/>
                <a:cs typeface="Times New Roman" panose="02020603050405020304" pitchFamily="18" charset="0"/>
              </a:rPr>
              <a:t>Introduction Overview and Definitions</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600200"/>
            <a:ext cx="8229600" cy="4876800"/>
          </a:xfrm>
        </p:spPr>
        <p:txBody>
          <a:bodyPr>
            <a:normAutofit/>
          </a:bodyPr>
          <a:lstStyle/>
          <a:p>
            <a:pPr marL="0" lvl="0" indent="0">
              <a:buNone/>
            </a:pPr>
            <a:r>
              <a:rPr lang="en-US" sz="2000" b="1" dirty="0" smtClean="0">
                <a:latin typeface="Times New Roman" panose="02020603050405020304" pitchFamily="18" charset="0"/>
                <a:cs typeface="Times New Roman" panose="02020603050405020304" pitchFamily="18" charset="0"/>
              </a:rPr>
              <a:t>Once you have completed this full course you shall </a:t>
            </a:r>
          </a:p>
          <a:p>
            <a:pPr marL="0" lvl="0" indent="0">
              <a:buNone/>
            </a:pPr>
            <a:r>
              <a:rPr lang="en-US" sz="2000" b="1" dirty="0" smtClean="0">
                <a:latin typeface="Times New Roman" panose="02020603050405020304" pitchFamily="18" charset="0"/>
                <a:cs typeface="Times New Roman" panose="02020603050405020304" pitchFamily="18" charset="0"/>
              </a:rPr>
              <a:t>know how to:</a:t>
            </a:r>
          </a:p>
          <a:p>
            <a:pPr marL="0" lvl="0" indent="0">
              <a:buNone/>
            </a:pPr>
            <a:endParaRPr lang="en-US" sz="2000" b="1" dirty="0" smtClean="0">
              <a:latin typeface="Times New Roman" panose="02020603050405020304" pitchFamily="18" charset="0"/>
              <a:cs typeface="Times New Roman" panose="02020603050405020304" pitchFamily="18" charset="0"/>
            </a:endParaRPr>
          </a:p>
          <a:p>
            <a:pPr lvl="0"/>
            <a:r>
              <a:rPr lang="en-US" sz="2000" dirty="0" smtClean="0">
                <a:latin typeface="Times New Roman" panose="02020603050405020304" pitchFamily="18" charset="0"/>
                <a:cs typeface="Times New Roman" panose="02020603050405020304" pitchFamily="18" charset="0"/>
              </a:rPr>
              <a:t>Issue </a:t>
            </a:r>
            <a:r>
              <a:rPr lang="en-US" sz="2000" dirty="0">
                <a:latin typeface="Times New Roman" panose="02020603050405020304" pitchFamily="18" charset="0"/>
                <a:cs typeface="Times New Roman" panose="02020603050405020304" pitchFamily="18" charset="0"/>
              </a:rPr>
              <a:t>a new membership pass </a:t>
            </a:r>
            <a:r>
              <a:rPr lang="en-US" sz="2000" dirty="0" smtClean="0">
                <a:latin typeface="Times New Roman" panose="02020603050405020304" pitchFamily="18" charset="0"/>
                <a:cs typeface="Times New Roman" panose="02020603050405020304" pitchFamily="18" charset="0"/>
              </a:rPr>
              <a:t>and process a </a:t>
            </a:r>
            <a:r>
              <a:rPr lang="en-US" sz="2000" dirty="0">
                <a:latin typeface="Times New Roman" panose="02020603050405020304" pitchFamily="18" charset="0"/>
                <a:cs typeface="Times New Roman" panose="02020603050405020304" pitchFamily="18" charset="0"/>
              </a:rPr>
              <a:t>payment transaction</a:t>
            </a:r>
          </a:p>
          <a:p>
            <a:pPr lvl="0"/>
            <a:r>
              <a:rPr lang="en-US" sz="2000" dirty="0" smtClean="0">
                <a:latin typeface="Times New Roman" panose="02020603050405020304" pitchFamily="18" charset="0"/>
                <a:cs typeface="Times New Roman" panose="02020603050405020304" pitchFamily="18" charset="0"/>
              </a:rPr>
              <a:t>Renew </a:t>
            </a:r>
            <a:r>
              <a:rPr lang="en-US" sz="2000" dirty="0">
                <a:latin typeface="Times New Roman" panose="02020603050405020304" pitchFamily="18" charset="0"/>
                <a:cs typeface="Times New Roman" panose="02020603050405020304" pitchFamily="18" charset="0"/>
              </a:rPr>
              <a:t>a membership pass and </a:t>
            </a:r>
            <a:r>
              <a:rPr lang="en-US" sz="2000" dirty="0" smtClean="0">
                <a:latin typeface="Times New Roman" panose="02020603050405020304" pitchFamily="18" charset="0"/>
                <a:cs typeface="Times New Roman" panose="02020603050405020304" pitchFamily="18" charset="0"/>
              </a:rPr>
              <a:t>process a payment </a:t>
            </a:r>
            <a:r>
              <a:rPr lang="en-US" sz="2000" dirty="0">
                <a:latin typeface="Times New Roman" panose="02020603050405020304" pitchFamily="18" charset="0"/>
                <a:cs typeface="Times New Roman" panose="02020603050405020304" pitchFamily="18" charset="0"/>
              </a:rPr>
              <a:t>transaction</a:t>
            </a:r>
          </a:p>
          <a:p>
            <a:pPr lvl="0"/>
            <a:r>
              <a:rPr lang="en-US" sz="2000" dirty="0" smtClean="0">
                <a:latin typeface="Times New Roman" panose="02020603050405020304" pitchFamily="18" charset="0"/>
                <a:cs typeface="Times New Roman" panose="02020603050405020304" pitchFamily="18" charset="0"/>
              </a:rPr>
              <a:t>Process </a:t>
            </a:r>
            <a:r>
              <a:rPr lang="en-US" sz="2000" dirty="0">
                <a:latin typeface="Times New Roman" panose="02020603050405020304" pitchFamily="18" charset="0"/>
                <a:cs typeface="Times New Roman" panose="02020603050405020304" pitchFamily="18" charset="0"/>
              </a:rPr>
              <a:t>a membership </a:t>
            </a:r>
            <a:r>
              <a:rPr lang="en-US" sz="2000" dirty="0" smtClean="0">
                <a:latin typeface="Times New Roman" panose="02020603050405020304" pitchFamily="18" charset="0"/>
                <a:cs typeface="Times New Roman" panose="02020603050405020304" pitchFamily="18" charset="0"/>
              </a:rPr>
              <a:t>card, </a:t>
            </a:r>
            <a:r>
              <a:rPr lang="en-US" sz="2000" dirty="0">
                <a:latin typeface="Times New Roman" panose="02020603050405020304" pitchFamily="18" charset="0"/>
                <a:cs typeface="Times New Roman" panose="02020603050405020304" pitchFamily="18" charset="0"/>
              </a:rPr>
              <a:t>reprint and </a:t>
            </a:r>
            <a:r>
              <a:rPr lang="en-US" sz="2000" dirty="0" smtClean="0">
                <a:latin typeface="Times New Roman" panose="02020603050405020304" pitchFamily="18" charset="0"/>
                <a:cs typeface="Times New Roman" panose="02020603050405020304" pitchFamily="18" charset="0"/>
              </a:rPr>
              <a:t>process a payment </a:t>
            </a:r>
            <a:r>
              <a:rPr lang="en-US" sz="2000" dirty="0">
                <a:latin typeface="Times New Roman" panose="02020603050405020304" pitchFamily="18" charset="0"/>
                <a:cs typeface="Times New Roman" panose="02020603050405020304" pitchFamily="18" charset="0"/>
              </a:rPr>
              <a:t>transaction</a:t>
            </a:r>
          </a:p>
          <a:p>
            <a:pPr lvl="0"/>
            <a:r>
              <a:rPr lang="en-US" sz="2000" dirty="0" smtClean="0">
                <a:latin typeface="Times New Roman" panose="02020603050405020304" pitchFamily="18" charset="0"/>
                <a:cs typeface="Times New Roman" panose="02020603050405020304" pitchFamily="18" charset="0"/>
              </a:rPr>
              <a:t>Identify AAA eligibility exceptions</a:t>
            </a:r>
          </a:p>
          <a:p>
            <a:pPr lvl="0"/>
            <a:r>
              <a:rPr lang="en-US" sz="2000" dirty="0" smtClean="0">
                <a:latin typeface="Times New Roman" panose="02020603050405020304" pitchFamily="18" charset="0"/>
                <a:cs typeface="Times New Roman" panose="02020603050405020304" pitchFamily="18" charset="0"/>
              </a:rPr>
              <a:t>Create a membership based on AAA eligibility exceptions</a:t>
            </a:r>
            <a:endParaRPr lang="en-US" sz="2000" dirty="0">
              <a:latin typeface="Times New Roman" panose="02020603050405020304" pitchFamily="18" charset="0"/>
              <a:cs typeface="Times New Roman" panose="02020603050405020304" pitchFamily="18" charset="0"/>
            </a:endParaRPr>
          </a:p>
          <a:p>
            <a:pPr lvl="0"/>
            <a:r>
              <a:rPr lang="en-US" sz="2000" dirty="0" smtClean="0">
                <a:latin typeface="Times New Roman" panose="02020603050405020304" pitchFamily="18" charset="0"/>
                <a:cs typeface="Times New Roman" panose="02020603050405020304" pitchFamily="18" charset="0"/>
              </a:rPr>
              <a:t>Track </a:t>
            </a:r>
            <a:r>
              <a:rPr lang="en-US" sz="2000" dirty="0">
                <a:latin typeface="Times New Roman" panose="02020603050405020304" pitchFamily="18" charset="0"/>
                <a:cs typeface="Times New Roman" panose="02020603050405020304" pitchFamily="18" charset="0"/>
              </a:rPr>
              <a:t>and process AAA meal transactions in Siriusware through the Special Codes</a:t>
            </a:r>
          </a:p>
          <a:p>
            <a:pPr marL="6858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457200"/>
            <a:ext cx="1757363" cy="1757363"/>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fld id="{796E634C-1E21-4442-8F5F-47D10AA6296F}" type="slidenum">
              <a:rPr lang="en-US" smtClean="0"/>
              <a:pPr/>
              <a:t>4</a:t>
            </a:fld>
            <a:endParaRPr lang="en-US" dirty="0"/>
          </a:p>
        </p:txBody>
      </p:sp>
    </p:spTree>
    <p:extLst>
      <p:ext uri="{BB962C8B-B14F-4D97-AF65-F5344CB8AC3E}">
        <p14:creationId xmlns:p14="http://schemas.microsoft.com/office/powerpoint/2010/main" val="1270022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D2533C"/>
                </a:solidFill>
                <a:latin typeface="Times New Roman" panose="02020603050405020304" pitchFamily="18" charset="0"/>
                <a:cs typeface="Times New Roman" panose="02020603050405020304" pitchFamily="18" charset="0"/>
              </a:rPr>
              <a:t>DSA Memberships Course</a:t>
            </a:r>
            <a:br>
              <a:rPr lang="en-US" sz="2400" dirty="0">
                <a:solidFill>
                  <a:srgbClr val="D2533C"/>
                </a:solidFill>
                <a:latin typeface="Times New Roman" panose="02020603050405020304" pitchFamily="18" charset="0"/>
                <a:cs typeface="Times New Roman" panose="02020603050405020304" pitchFamily="18" charset="0"/>
              </a:rPr>
            </a:br>
            <a:r>
              <a:rPr lang="en-US" sz="2400" b="1" dirty="0">
                <a:solidFill>
                  <a:srgbClr val="D2533C"/>
                </a:solidFill>
                <a:latin typeface="Times New Roman" panose="02020603050405020304" pitchFamily="18" charset="0"/>
                <a:cs typeface="Times New Roman" panose="02020603050405020304" pitchFamily="18" charset="0"/>
              </a:rPr>
              <a:t>Introduction Overview and Definitions</a:t>
            </a:r>
            <a:endParaRPr lang="en-US" sz="2400" dirty="0"/>
          </a:p>
        </p:txBody>
      </p:sp>
      <p:sp>
        <p:nvSpPr>
          <p:cNvPr id="3" name="Content Placeholder 2"/>
          <p:cNvSpPr>
            <a:spLocks noGrp="1"/>
          </p:cNvSpPr>
          <p:nvPr>
            <p:ph idx="1"/>
          </p:nvPr>
        </p:nvSpPr>
        <p:spPr>
          <a:xfrm>
            <a:off x="457200" y="1752600"/>
            <a:ext cx="8229600" cy="4876800"/>
          </a:xfrm>
        </p:spPr>
        <p:txBody>
          <a:bodyPr>
            <a:normAutofit/>
          </a:bodyPr>
          <a:lstStyle/>
          <a:p>
            <a:r>
              <a:rPr lang="en-US" b="1" dirty="0" smtClean="0">
                <a:latin typeface="Times New Roman" panose="02020603050405020304" pitchFamily="18" charset="0"/>
                <a:cs typeface="Times New Roman" panose="02020603050405020304" pitchFamily="18" charset="0"/>
              </a:rPr>
              <a:t>Overview of full Course Content:</a:t>
            </a:r>
            <a:endParaRPr lang="en-US" dirty="0" smtClean="0">
              <a:latin typeface="Times New Roman" panose="02020603050405020304" pitchFamily="18" charset="0"/>
              <a:cs typeface="Times New Roman" panose="02020603050405020304" pitchFamily="18" charset="0"/>
            </a:endParaRPr>
          </a:p>
          <a:p>
            <a:pPr lvl="1"/>
            <a:r>
              <a:rPr lang="en-US" b="1" dirty="0" smtClean="0">
                <a:latin typeface="Times New Roman" panose="02020603050405020304" pitchFamily="18" charset="0"/>
                <a:cs typeface="Times New Roman" panose="02020603050405020304" pitchFamily="18" charset="0"/>
              </a:rPr>
              <a:t>Section 1</a:t>
            </a:r>
            <a:r>
              <a:rPr lang="en-US" dirty="0" smtClean="0">
                <a:latin typeface="Times New Roman" panose="02020603050405020304" pitchFamily="18" charset="0"/>
                <a:cs typeface="Times New Roman" panose="02020603050405020304" pitchFamily="18" charset="0"/>
              </a:rPr>
              <a:t>- Siriusware &amp; SAMS systems</a:t>
            </a:r>
          </a:p>
          <a:p>
            <a:pPr lvl="1"/>
            <a:r>
              <a:rPr lang="en-US" b="1" dirty="0" smtClean="0">
                <a:latin typeface="Times New Roman" panose="02020603050405020304" pitchFamily="18" charset="0"/>
                <a:cs typeface="Times New Roman" panose="02020603050405020304" pitchFamily="18" charset="0"/>
              </a:rPr>
              <a:t>Section 2 </a:t>
            </a:r>
            <a:r>
              <a:rPr lang="en-US" dirty="0" smtClean="0">
                <a:latin typeface="Times New Roman" panose="02020603050405020304" pitchFamily="18" charset="0"/>
                <a:cs typeface="Times New Roman" panose="02020603050405020304" pitchFamily="18" charset="0"/>
              </a:rPr>
              <a:t>– Memberships Overview/Memberships &amp; Passes</a:t>
            </a:r>
          </a:p>
          <a:p>
            <a:pPr lvl="1"/>
            <a:r>
              <a:rPr lang="en-US" b="1" dirty="0" smtClean="0">
                <a:latin typeface="Times New Roman" panose="02020603050405020304" pitchFamily="18" charset="0"/>
                <a:cs typeface="Times New Roman" panose="02020603050405020304" pitchFamily="18" charset="0"/>
              </a:rPr>
              <a:t>Section 3 </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Issuing a New Membership Card</a:t>
            </a:r>
            <a:endParaRPr lang="en-US" dirty="0" smtClean="0">
              <a:latin typeface="Times New Roman" panose="02020603050405020304" pitchFamily="18" charset="0"/>
              <a:cs typeface="Times New Roman" panose="02020603050405020304" pitchFamily="18" charset="0"/>
            </a:endParaRPr>
          </a:p>
          <a:p>
            <a:pPr lvl="1"/>
            <a:r>
              <a:rPr lang="en-US" b="1" dirty="0" smtClean="0">
                <a:latin typeface="Times New Roman" panose="02020603050405020304" pitchFamily="18" charset="0"/>
                <a:cs typeface="Times New Roman" panose="02020603050405020304" pitchFamily="18" charset="0"/>
              </a:rPr>
              <a:t>Section 4 </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Renewing a DSA Membership</a:t>
            </a:r>
            <a:endParaRPr lang="en-US" dirty="0" smtClean="0">
              <a:latin typeface="Times New Roman" panose="02020603050405020304" pitchFamily="18" charset="0"/>
              <a:cs typeface="Times New Roman" panose="02020603050405020304" pitchFamily="18" charset="0"/>
            </a:endParaRPr>
          </a:p>
          <a:p>
            <a:pPr lvl="1"/>
            <a:r>
              <a:rPr lang="en-US" b="1" dirty="0" smtClean="0">
                <a:latin typeface="Times New Roman" panose="02020603050405020304" pitchFamily="18" charset="0"/>
                <a:cs typeface="Times New Roman" panose="02020603050405020304" pitchFamily="18" charset="0"/>
              </a:rPr>
              <a:t>Section 5 </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Print/Reprint-Lost/Stolen/Request for New Card/Forgotten Card</a:t>
            </a:r>
            <a:endParaRPr lang="en-US" dirty="0" smtClean="0">
              <a:latin typeface="Times New Roman" panose="02020603050405020304" pitchFamily="18" charset="0"/>
              <a:cs typeface="Times New Roman" panose="02020603050405020304" pitchFamily="18" charset="0"/>
            </a:endParaRPr>
          </a:p>
          <a:p>
            <a:pPr lvl="1"/>
            <a:r>
              <a:rPr lang="en-US" b="1" dirty="0">
                <a:latin typeface="Times New Roman" panose="02020603050405020304" pitchFamily="18" charset="0"/>
                <a:cs typeface="Times New Roman" panose="02020603050405020304" pitchFamily="18" charset="0"/>
              </a:rPr>
              <a:t>Section 6</a:t>
            </a:r>
            <a:r>
              <a:rPr lang="en-US"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Alternat</a:t>
            </a:r>
            <a:r>
              <a:rPr lang="en-US" dirty="0" smtClean="0">
                <a:latin typeface="Times New Roman" panose="02020603050405020304" pitchFamily="18" charset="0"/>
                <a:cs typeface="Times New Roman" panose="02020603050405020304" pitchFamily="18" charset="0"/>
              </a:rPr>
              <a:t>e DSA Membership Eligibility/Linking in Point of Sale System-Special Codes</a:t>
            </a:r>
            <a:endParaRPr lang="en-US" dirty="0" smtClean="0">
              <a:latin typeface="Times New Roman" panose="02020603050405020304" pitchFamily="18" charset="0"/>
              <a:cs typeface="Times New Roman" panose="02020603050405020304" pitchFamily="18" charset="0"/>
            </a:endParaRPr>
          </a:p>
          <a:p>
            <a:pPr lvl="1"/>
            <a:r>
              <a:rPr lang="en-US" b="1" dirty="0" smtClean="0">
                <a:latin typeface="Times New Roman" panose="02020603050405020304" pitchFamily="18" charset="0"/>
                <a:cs typeface="Times New Roman" panose="02020603050405020304" pitchFamily="18" charset="0"/>
              </a:rPr>
              <a:t>Section 7</a:t>
            </a:r>
            <a:r>
              <a:rPr lang="en-US" dirty="0" smtClean="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Alternate Meal and Membership Eligibility/Special Codes </a:t>
            </a:r>
            <a:r>
              <a:rPr lang="en-US" b="1" dirty="0" smtClean="0">
                <a:latin typeface="Times New Roman" panose="02020603050405020304" pitchFamily="18" charset="0"/>
                <a:cs typeface="Times New Roman" panose="02020603050405020304" pitchFamily="18" charset="0"/>
              </a:rPr>
              <a:t>(For meal sites only)</a:t>
            </a:r>
            <a:endParaRPr lang="en-US" b="1" dirty="0" smtClean="0">
              <a:latin typeface="Times New Roman" panose="02020603050405020304" pitchFamily="18" charset="0"/>
              <a:cs typeface="Times New Roman" panose="02020603050405020304" pitchFamily="18" charset="0"/>
            </a:endParaRPr>
          </a:p>
          <a:p>
            <a:pPr lvl="1"/>
            <a:r>
              <a:rPr lang="en-US" b="1" dirty="0" smtClean="0">
                <a:latin typeface="Times New Roman" panose="02020603050405020304" pitchFamily="18" charset="0"/>
                <a:cs typeface="Times New Roman" panose="02020603050405020304" pitchFamily="18" charset="0"/>
              </a:rPr>
              <a:t>Section </a:t>
            </a:r>
            <a:r>
              <a:rPr lang="en-US" b="1" dirty="0">
                <a:latin typeface="Times New Roman" panose="02020603050405020304" pitchFamily="18" charset="0"/>
                <a:cs typeface="Times New Roman" panose="02020603050405020304" pitchFamily="18" charset="0"/>
              </a:rPr>
              <a:t>8</a:t>
            </a:r>
            <a:r>
              <a:rPr lang="en-US"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Aggregate Cards and Special Reporting Codes in DSA Point of Sale System </a:t>
            </a:r>
            <a:r>
              <a:rPr lang="en-US" b="1" dirty="0" smtClean="0">
                <a:latin typeface="Times New Roman" panose="02020603050405020304" pitchFamily="18" charset="0"/>
                <a:cs typeface="Times New Roman" panose="02020603050405020304" pitchFamily="18" charset="0"/>
              </a:rPr>
              <a:t>(For meal sites only)</a:t>
            </a:r>
          </a:p>
          <a:p>
            <a:pPr lvl="1"/>
            <a:endParaRPr lang="en-US" dirty="0" smtClean="0"/>
          </a:p>
        </p:txBody>
      </p:sp>
      <p:sp>
        <p:nvSpPr>
          <p:cNvPr id="4" name="Slide Number Placeholder 3"/>
          <p:cNvSpPr>
            <a:spLocks noGrp="1"/>
          </p:cNvSpPr>
          <p:nvPr>
            <p:ph type="sldNum" sz="quarter" idx="12"/>
          </p:nvPr>
        </p:nvSpPr>
        <p:spPr/>
        <p:txBody>
          <a:bodyPr/>
          <a:lstStyle/>
          <a:p>
            <a:fld id="{796E634C-1E21-4442-8F5F-47D10AA6296F}" type="slidenum">
              <a:rPr lang="en-US" smtClean="0"/>
              <a:pPr/>
              <a:t>5</a:t>
            </a:fld>
            <a:endParaRPr lang="en-US" dirty="0"/>
          </a:p>
        </p:txBody>
      </p:sp>
    </p:spTree>
    <p:extLst>
      <p:ext uri="{BB962C8B-B14F-4D97-AF65-F5344CB8AC3E}">
        <p14:creationId xmlns:p14="http://schemas.microsoft.com/office/powerpoint/2010/main" val="1366336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D2533C"/>
                </a:solidFill>
                <a:latin typeface="Times New Roman" panose="02020603050405020304" pitchFamily="18" charset="0"/>
                <a:cs typeface="Times New Roman" panose="02020603050405020304" pitchFamily="18" charset="0"/>
              </a:rPr>
              <a:t>DSA Memberships Course</a:t>
            </a:r>
            <a:br>
              <a:rPr lang="en-US" sz="2400" dirty="0">
                <a:solidFill>
                  <a:srgbClr val="D2533C"/>
                </a:solidFill>
                <a:latin typeface="Times New Roman" panose="02020603050405020304" pitchFamily="18" charset="0"/>
                <a:cs typeface="Times New Roman" panose="02020603050405020304" pitchFamily="18" charset="0"/>
              </a:rPr>
            </a:br>
            <a:r>
              <a:rPr lang="en-US" sz="2400" b="1" dirty="0">
                <a:solidFill>
                  <a:srgbClr val="D2533C"/>
                </a:solidFill>
                <a:latin typeface="Times New Roman" panose="02020603050405020304" pitchFamily="18" charset="0"/>
                <a:cs typeface="Times New Roman" panose="02020603050405020304" pitchFamily="18" charset="0"/>
              </a:rPr>
              <a:t>Introduction Overview and Definitions</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latin typeface="Times New Roman" panose="02020603050405020304" pitchFamily="18" charset="0"/>
                <a:cs typeface="Times New Roman" panose="02020603050405020304" pitchFamily="18" charset="0"/>
              </a:rPr>
              <a:t>Overview of this course section:</a:t>
            </a:r>
          </a:p>
          <a:p>
            <a:pPr marL="0" indent="0">
              <a:buNone/>
            </a:pPr>
            <a:endParaRPr lang="en-US" b="1"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Please review the following content, terms and definitions prior to beginning the topics.  This section of the course will help you get familiar with common terms and their meanings as they are used within  processes throughout this course.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Department of Senior Affairs staff is responsible for issuing memberships at DSA locations for the citizens of the City of Albuquerque. It is imperative for DSA staff to understand the City of Albuquerque and AAA Rules, Policies and procedures and legislation that govern this process.</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Upon completion of this course you shall have the tools and information to successfully complete your duties as a Department of Senior Affairs employee to issue new and renewal membership cards/passes in the Siriusware </a:t>
            </a:r>
            <a:r>
              <a:rPr lang="en-US" dirty="0" smtClean="0">
                <a:latin typeface="Times New Roman" panose="02020603050405020304" pitchFamily="18" charset="0"/>
                <a:cs typeface="Times New Roman" panose="02020603050405020304" pitchFamily="18" charset="0"/>
              </a:rPr>
              <a:t>system.</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796E634C-1E21-4442-8F5F-47D10AA6296F}" type="slidenum">
              <a:rPr lang="en-US" smtClean="0"/>
              <a:pPr/>
              <a:t>6</a:t>
            </a:fld>
            <a:endParaRPr lang="en-US" dirty="0"/>
          </a:p>
        </p:txBody>
      </p:sp>
    </p:spTree>
    <p:extLst>
      <p:ext uri="{BB962C8B-B14F-4D97-AF65-F5344CB8AC3E}">
        <p14:creationId xmlns:p14="http://schemas.microsoft.com/office/powerpoint/2010/main" val="2961100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lstStyle/>
          <a:p>
            <a:r>
              <a:rPr lang="en-US" sz="2400" dirty="0">
                <a:solidFill>
                  <a:srgbClr val="D2533C"/>
                </a:solidFill>
                <a:latin typeface="Times New Roman" panose="02020603050405020304" pitchFamily="18" charset="0"/>
                <a:cs typeface="Times New Roman" panose="02020603050405020304" pitchFamily="18" charset="0"/>
              </a:rPr>
              <a:t>DSA Memberships Course</a:t>
            </a:r>
            <a:br>
              <a:rPr lang="en-US" sz="2400" dirty="0">
                <a:solidFill>
                  <a:srgbClr val="D2533C"/>
                </a:solidFill>
                <a:latin typeface="Times New Roman" panose="02020603050405020304" pitchFamily="18" charset="0"/>
                <a:cs typeface="Times New Roman" panose="02020603050405020304" pitchFamily="18" charset="0"/>
              </a:rPr>
            </a:br>
            <a:r>
              <a:rPr lang="en-US" sz="2400" b="1" dirty="0">
                <a:solidFill>
                  <a:srgbClr val="D2533C"/>
                </a:solidFill>
                <a:latin typeface="Times New Roman" panose="02020603050405020304" pitchFamily="18" charset="0"/>
                <a:cs typeface="Times New Roman" panose="02020603050405020304" pitchFamily="18" charset="0"/>
              </a:rPr>
              <a:t>Introduction Overview and Definitions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b="1" dirty="0" smtClean="0">
                <a:latin typeface="Times New Roman" panose="02020603050405020304" pitchFamily="18" charset="0"/>
                <a:cs typeface="Times New Roman" panose="02020603050405020304" pitchFamily="18" charset="0"/>
              </a:rPr>
              <a:t>Department of Senior Affairs (DSA): </a:t>
            </a:r>
            <a:r>
              <a:rPr lang="en-US" dirty="0">
                <a:latin typeface="Times New Roman" panose="02020603050405020304" pitchFamily="18" charset="0"/>
                <a:cs typeface="Times New Roman" panose="02020603050405020304" pitchFamily="18" charset="0"/>
              </a:rPr>
              <a:t>Department of Senior Affairs is a community leader, </a:t>
            </a:r>
            <a:r>
              <a:rPr lang="en-US" dirty="0" smtClean="0">
                <a:latin typeface="Times New Roman" panose="02020603050405020304" pitchFamily="18" charset="0"/>
                <a:cs typeface="Times New Roman" panose="02020603050405020304" pitchFamily="18" charset="0"/>
              </a:rPr>
              <a:t>who, </a:t>
            </a:r>
            <a:r>
              <a:rPr lang="en-US" dirty="0">
                <a:latin typeface="Times New Roman" panose="02020603050405020304" pitchFamily="18" charset="0"/>
                <a:cs typeface="Times New Roman" panose="02020603050405020304" pitchFamily="18" charset="0"/>
              </a:rPr>
              <a:t>in partnership with others, involves seniors and people of all ages in creating a community that enhances everyone’s quality of life by providing opportunities to achieve their potential, share their wisdom, maintain their independence, and live in dignity.</a:t>
            </a:r>
          </a:p>
        </p:txBody>
      </p:sp>
      <p:sp>
        <p:nvSpPr>
          <p:cNvPr id="4" name="Slide Number Placeholder 3"/>
          <p:cNvSpPr>
            <a:spLocks noGrp="1"/>
          </p:cNvSpPr>
          <p:nvPr>
            <p:ph type="sldNum" sz="quarter" idx="12"/>
          </p:nvPr>
        </p:nvSpPr>
        <p:spPr/>
        <p:txBody>
          <a:bodyPr/>
          <a:lstStyle/>
          <a:p>
            <a:fld id="{796E634C-1E21-4442-8F5F-47D10AA6296F}" type="slidenum">
              <a:rPr lang="en-US" smtClean="0"/>
              <a:pPr/>
              <a:t>7</a:t>
            </a:fld>
            <a:endParaRPr lang="en-US" dirty="0"/>
          </a:p>
        </p:txBody>
      </p:sp>
    </p:spTree>
    <p:extLst>
      <p:ext uri="{BB962C8B-B14F-4D97-AF65-F5344CB8AC3E}">
        <p14:creationId xmlns:p14="http://schemas.microsoft.com/office/powerpoint/2010/main" val="2070401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D2533C"/>
                </a:solidFill>
                <a:latin typeface="Times New Roman" panose="02020603050405020304" pitchFamily="18" charset="0"/>
                <a:cs typeface="Times New Roman" panose="02020603050405020304" pitchFamily="18" charset="0"/>
              </a:rPr>
              <a:t>DSA Memberships Course</a:t>
            </a:r>
            <a:br>
              <a:rPr lang="en-US" sz="2400" dirty="0">
                <a:solidFill>
                  <a:srgbClr val="D2533C"/>
                </a:solidFill>
                <a:latin typeface="Times New Roman" panose="02020603050405020304" pitchFamily="18" charset="0"/>
                <a:cs typeface="Times New Roman" panose="02020603050405020304" pitchFamily="18" charset="0"/>
              </a:rPr>
            </a:br>
            <a:r>
              <a:rPr lang="en-US" sz="2400" b="1" dirty="0">
                <a:solidFill>
                  <a:srgbClr val="D2533C"/>
                </a:solidFill>
                <a:latin typeface="Times New Roman" panose="02020603050405020304" pitchFamily="18" charset="0"/>
                <a:cs typeface="Times New Roman" panose="02020603050405020304" pitchFamily="18" charset="0"/>
              </a:rPr>
              <a:t>Introduction Overview and Definitions</a:t>
            </a:r>
            <a:endParaRPr lang="en-US" dirty="0"/>
          </a:p>
        </p:txBody>
      </p:sp>
      <p:sp>
        <p:nvSpPr>
          <p:cNvPr id="3" name="Content Placeholder 2"/>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Area Agency on Aging (AAA</a:t>
            </a:r>
            <a:r>
              <a:rPr lang="en-US" b="1" dirty="0" smtClean="0">
                <a:latin typeface="Times New Roman" panose="02020603050405020304" pitchFamily="18" charset="0"/>
                <a:cs typeface="Times New Roman" panose="02020603050405020304" pitchFamily="18" charset="0"/>
              </a:rPr>
              <a:t>): </a:t>
            </a:r>
          </a:p>
          <a:p>
            <a:pPr lvl="1"/>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City of Albuquerque and Bernalillo County Area Agency on Aging (AAA) is a state-sanctioned and federally mandated entity tasked with developing a comprehensive needs assessment, program planning and implementation and monitoring of all services to people over the age of 60, in Albuquerque and Bernalillo County.  Lunches at meal sites </a:t>
            </a:r>
            <a:r>
              <a:rPr lang="en-US" dirty="0" smtClean="0">
                <a:latin typeface="Times New Roman" panose="02020603050405020304" pitchFamily="18" charset="0"/>
                <a:cs typeface="Times New Roman" panose="02020603050405020304" pitchFamily="18" charset="0"/>
              </a:rPr>
              <a:t>and other activities are </a:t>
            </a:r>
            <a:r>
              <a:rPr lang="en-US" dirty="0">
                <a:latin typeface="Times New Roman" panose="02020603050405020304" pitchFamily="18" charset="0"/>
                <a:cs typeface="Times New Roman" panose="02020603050405020304" pitchFamily="18" charset="0"/>
              </a:rPr>
              <a:t>reimbursable </a:t>
            </a:r>
            <a:r>
              <a:rPr lang="en-US" dirty="0" smtClean="0">
                <a:latin typeface="Times New Roman" panose="02020603050405020304" pitchFamily="18" charset="0"/>
                <a:cs typeface="Times New Roman" panose="02020603050405020304" pitchFamily="18" charset="0"/>
              </a:rPr>
              <a:t>and tracked by DSA for </a:t>
            </a:r>
            <a:r>
              <a:rPr lang="en-US" dirty="0">
                <a:latin typeface="Times New Roman" panose="02020603050405020304" pitchFamily="18" charset="0"/>
                <a:cs typeface="Times New Roman" panose="02020603050405020304" pitchFamily="18" charset="0"/>
              </a:rPr>
              <a:t>qualified </a:t>
            </a:r>
            <a:r>
              <a:rPr lang="en-US" dirty="0" smtClean="0">
                <a:latin typeface="Times New Roman" panose="02020603050405020304" pitchFamily="18" charset="0"/>
                <a:cs typeface="Times New Roman" panose="02020603050405020304" pitchFamily="18" charset="0"/>
              </a:rPr>
              <a:t>60 + seniors.</a:t>
            </a:r>
            <a:endParaRPr lang="en-US" dirty="0"/>
          </a:p>
          <a:p>
            <a:endParaRPr lang="en-US" dirty="0"/>
          </a:p>
        </p:txBody>
      </p:sp>
      <p:sp>
        <p:nvSpPr>
          <p:cNvPr id="4" name="Slide Number Placeholder 3"/>
          <p:cNvSpPr>
            <a:spLocks noGrp="1"/>
          </p:cNvSpPr>
          <p:nvPr>
            <p:ph type="sldNum" sz="quarter" idx="12"/>
          </p:nvPr>
        </p:nvSpPr>
        <p:spPr/>
        <p:txBody>
          <a:bodyPr/>
          <a:lstStyle/>
          <a:p>
            <a:fld id="{796E634C-1E21-4442-8F5F-47D10AA6296F}" type="slidenum">
              <a:rPr lang="en-US" smtClean="0"/>
              <a:pPr/>
              <a:t>8</a:t>
            </a:fld>
            <a:endParaRPr lang="en-US" dirty="0"/>
          </a:p>
        </p:txBody>
      </p:sp>
    </p:spTree>
    <p:extLst>
      <p:ext uri="{BB962C8B-B14F-4D97-AF65-F5344CB8AC3E}">
        <p14:creationId xmlns:p14="http://schemas.microsoft.com/office/powerpoint/2010/main" val="2055531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solidFill>
                  <a:srgbClr val="D2533C"/>
                </a:solidFill>
                <a:latin typeface="Times New Roman" panose="02020603050405020304" pitchFamily="18" charset="0"/>
                <a:cs typeface="Times New Roman" panose="02020603050405020304" pitchFamily="18" charset="0"/>
              </a:rPr>
              <a:t>DSA Memberships Course</a:t>
            </a:r>
            <a:br>
              <a:rPr lang="en-US" sz="2400" dirty="0">
                <a:solidFill>
                  <a:srgbClr val="D2533C"/>
                </a:solidFill>
                <a:latin typeface="Times New Roman" panose="02020603050405020304" pitchFamily="18" charset="0"/>
                <a:cs typeface="Times New Roman" panose="02020603050405020304" pitchFamily="18" charset="0"/>
              </a:rPr>
            </a:br>
            <a:r>
              <a:rPr lang="en-US" sz="2400" b="1" dirty="0">
                <a:solidFill>
                  <a:srgbClr val="D2533C"/>
                </a:solidFill>
                <a:latin typeface="Times New Roman" panose="02020603050405020304" pitchFamily="18" charset="0"/>
                <a:cs typeface="Times New Roman" panose="02020603050405020304" pitchFamily="18" charset="0"/>
              </a:rPr>
              <a:t>Introduction Overview and Definitions</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lvl="0">
              <a:buClr>
                <a:srgbClr val="93A299"/>
              </a:buClr>
            </a:pPr>
            <a:r>
              <a:rPr lang="en-US" sz="2000" b="1" dirty="0">
                <a:solidFill>
                  <a:srgbClr val="292934"/>
                </a:solidFill>
                <a:latin typeface="Times New Roman" panose="02020603050405020304" pitchFamily="18" charset="0"/>
                <a:cs typeface="Times New Roman" panose="02020603050405020304" pitchFamily="18" charset="0"/>
              </a:rPr>
              <a:t>What is </a:t>
            </a:r>
            <a:r>
              <a:rPr lang="en-US" sz="2000" b="1" dirty="0" smtClean="0">
                <a:solidFill>
                  <a:srgbClr val="292934"/>
                </a:solidFill>
                <a:latin typeface="Times New Roman" panose="02020603050405020304" pitchFamily="18" charset="0"/>
                <a:cs typeface="Times New Roman" panose="02020603050405020304" pitchFamily="18" charset="0"/>
              </a:rPr>
              <a:t>the Social Assistance Management System (SAMS)?</a:t>
            </a:r>
            <a:endParaRPr lang="en-US" sz="2000" b="1" dirty="0">
              <a:solidFill>
                <a:srgbClr val="292934"/>
              </a:solidFill>
              <a:latin typeface="Times New Roman" panose="02020603050405020304" pitchFamily="18" charset="0"/>
              <a:cs typeface="Times New Roman" panose="02020603050405020304" pitchFamily="18" charset="0"/>
            </a:endParaRPr>
          </a:p>
          <a:p>
            <a:pPr lvl="1">
              <a:buClr>
                <a:srgbClr val="93A299"/>
              </a:buClr>
            </a:pPr>
            <a:r>
              <a:rPr lang="en-US" dirty="0" smtClean="0">
                <a:solidFill>
                  <a:srgbClr val="292934"/>
                </a:solidFill>
                <a:latin typeface="Times New Roman" panose="02020603050405020304" pitchFamily="18" charset="0"/>
                <a:cs typeface="Times New Roman" panose="02020603050405020304" pitchFamily="18" charset="0"/>
              </a:rPr>
              <a:t>SAMS is the Reporting System for Qualifying Services for the Area Agency on Aging Activities. Member </a:t>
            </a:r>
            <a:r>
              <a:rPr lang="en-US" dirty="0">
                <a:solidFill>
                  <a:srgbClr val="292934"/>
                </a:solidFill>
                <a:latin typeface="Times New Roman" panose="02020603050405020304" pitchFamily="18" charset="0"/>
                <a:cs typeface="Times New Roman" panose="02020603050405020304" pitchFamily="18" charset="0"/>
              </a:rPr>
              <a:t>information, meals, activities and other items are tracked in SAMS for federal reporting and funding requirements </a:t>
            </a:r>
            <a:r>
              <a:rPr lang="en-US" dirty="0" smtClean="0">
                <a:solidFill>
                  <a:srgbClr val="292934"/>
                </a:solidFill>
                <a:latin typeface="Times New Roman" panose="02020603050405020304" pitchFamily="18" charset="0"/>
                <a:cs typeface="Times New Roman" panose="02020603050405020304" pitchFamily="18" charset="0"/>
              </a:rPr>
              <a:t>for 60+ </a:t>
            </a:r>
            <a:r>
              <a:rPr lang="en-US" dirty="0">
                <a:solidFill>
                  <a:srgbClr val="292934"/>
                </a:solidFill>
                <a:latin typeface="Times New Roman" panose="02020603050405020304" pitchFamily="18" charset="0"/>
                <a:cs typeface="Times New Roman" panose="02020603050405020304" pitchFamily="18" charset="0"/>
              </a:rPr>
              <a:t>members who have filled out a SAMS form and have been entered into the SAMS system. </a:t>
            </a:r>
            <a:endParaRPr lang="en-US" dirty="0" smtClean="0">
              <a:solidFill>
                <a:srgbClr val="292934"/>
              </a:solidFill>
              <a:latin typeface="Times New Roman" panose="02020603050405020304" pitchFamily="18" charset="0"/>
              <a:cs typeface="Times New Roman" panose="02020603050405020304" pitchFamily="18" charset="0"/>
            </a:endParaRPr>
          </a:p>
          <a:p>
            <a:pPr marL="274320" lvl="1" indent="0">
              <a:buClr>
                <a:srgbClr val="93A299"/>
              </a:buClr>
              <a:buNone/>
            </a:pPr>
            <a:r>
              <a:rPr lang="en-US" dirty="0" smtClean="0">
                <a:solidFill>
                  <a:srgbClr val="292934"/>
                </a:solidFill>
                <a:latin typeface="Times New Roman" panose="02020603050405020304" pitchFamily="18" charset="0"/>
                <a:cs typeface="Times New Roman" panose="02020603050405020304" pitchFamily="18" charset="0"/>
              </a:rPr>
              <a:t> </a:t>
            </a:r>
          </a:p>
          <a:p>
            <a:pPr>
              <a:buClr>
                <a:srgbClr val="93A299"/>
              </a:buClr>
            </a:pPr>
            <a:r>
              <a:rPr lang="en-US" b="1" dirty="0" smtClean="0">
                <a:solidFill>
                  <a:srgbClr val="292934"/>
                </a:solidFill>
                <a:latin typeface="Times New Roman" panose="02020603050405020304" pitchFamily="18" charset="0"/>
                <a:cs typeface="Times New Roman" panose="02020603050405020304" pitchFamily="18" charset="0"/>
              </a:rPr>
              <a:t>What is an Area Agency on Aging (AAA) Qualifying Service?:  </a:t>
            </a:r>
          </a:p>
          <a:p>
            <a:pPr lvl="1">
              <a:buClr>
                <a:srgbClr val="93A299"/>
              </a:buClr>
            </a:pPr>
            <a:r>
              <a:rPr lang="en-US" sz="2200" dirty="0" smtClean="0">
                <a:solidFill>
                  <a:srgbClr val="292934"/>
                </a:solidFill>
                <a:latin typeface="Times New Roman" panose="02020603050405020304" pitchFamily="18" charset="0"/>
                <a:cs typeface="Times New Roman" panose="02020603050405020304" pitchFamily="18" charset="0"/>
              </a:rPr>
              <a:t>Qualifying services are determined by the case review of each 60+ member and their qualifying circumstances through the DSA member case management review process.  Certain services are funded by AAA.</a:t>
            </a:r>
          </a:p>
          <a:p>
            <a:pPr lvl="2">
              <a:buClr>
                <a:srgbClr val="93A299"/>
              </a:buClr>
            </a:pPr>
            <a:endParaRPr lang="en-US" sz="2000" dirty="0" smtClean="0">
              <a:solidFill>
                <a:srgbClr val="292934"/>
              </a:solidFill>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What </a:t>
            </a:r>
            <a:r>
              <a:rPr lang="en-US" b="1" dirty="0">
                <a:latin typeface="Times New Roman" panose="02020603050405020304" pitchFamily="18" charset="0"/>
                <a:cs typeface="Times New Roman" panose="02020603050405020304" pitchFamily="18" charset="0"/>
              </a:rPr>
              <a:t>is </a:t>
            </a:r>
            <a:r>
              <a:rPr lang="en-US" b="1" dirty="0" smtClean="0">
                <a:latin typeface="Times New Roman" panose="02020603050405020304" pitchFamily="18" charset="0"/>
                <a:cs typeface="Times New Roman" panose="02020603050405020304" pitchFamily="18" charset="0"/>
              </a:rPr>
              <a:t>Siriusware</a:t>
            </a:r>
            <a:r>
              <a:rPr lang="en-US" b="1" dirty="0">
                <a:latin typeface="Times New Roman" panose="02020603050405020304" pitchFamily="18" charset="0"/>
                <a:cs typeface="Times New Roman" panose="02020603050405020304" pitchFamily="18" charset="0"/>
              </a:rPr>
              <a:t>?  </a:t>
            </a:r>
            <a:endParaRPr lang="en-US" b="1" dirty="0" smtClean="0">
              <a:latin typeface="Times New Roman" panose="02020603050405020304" pitchFamily="18" charset="0"/>
              <a:cs typeface="Times New Roman" panose="02020603050405020304" pitchFamily="18" charset="0"/>
            </a:endParaRPr>
          </a:p>
          <a:p>
            <a:pPr lvl="1"/>
            <a:r>
              <a:rPr lang="en-US" sz="2200" dirty="0" smtClean="0">
                <a:latin typeface="Times New Roman" panose="02020603050405020304" pitchFamily="18" charset="0"/>
                <a:cs typeface="Times New Roman" panose="02020603050405020304" pitchFamily="18" charset="0"/>
              </a:rPr>
              <a:t>Point </a:t>
            </a:r>
            <a:r>
              <a:rPr lang="en-US" sz="2200" dirty="0">
                <a:latin typeface="Times New Roman" panose="02020603050405020304" pitchFamily="18" charset="0"/>
                <a:cs typeface="Times New Roman" panose="02020603050405020304" pitchFamily="18" charset="0"/>
              </a:rPr>
              <a:t>of Sales System of record</a:t>
            </a:r>
            <a:r>
              <a:rPr lang="en-US" sz="2200" dirty="0" smtClean="0">
                <a:latin typeface="Times New Roman" panose="02020603050405020304" pitchFamily="18" charset="0"/>
                <a:cs typeface="Times New Roman" panose="02020603050405020304" pitchFamily="18" charset="0"/>
              </a:rPr>
              <a:t>. (DSA and the Parks and Recreation Department use this system.)</a:t>
            </a:r>
          </a:p>
          <a:p>
            <a:pPr lvl="1"/>
            <a:endParaRPr lang="en-US" sz="2200" dirty="0" smtClean="0">
              <a:latin typeface="Times New Roman" panose="02020603050405020304" pitchFamily="18" charset="0"/>
              <a:cs typeface="Times New Roman" panose="02020603050405020304" pitchFamily="18" charset="0"/>
            </a:endParaRPr>
          </a:p>
          <a:p>
            <a:r>
              <a:rPr lang="en-US" sz="2600" b="1" dirty="0" smtClean="0">
                <a:latin typeface="Times New Roman" panose="02020603050405020304" pitchFamily="18" charset="0"/>
                <a:cs typeface="Times New Roman" panose="02020603050405020304" pitchFamily="18" charset="0"/>
              </a:rPr>
              <a:t>What is a Point of Sale system?</a:t>
            </a:r>
          </a:p>
          <a:p>
            <a:pPr lvl="1"/>
            <a:r>
              <a:rPr lang="en-US" dirty="0">
                <a:latin typeface="Times New Roman" panose="02020603050405020304" pitchFamily="18" charset="0"/>
                <a:cs typeface="Times New Roman" panose="02020603050405020304" pitchFamily="18" charset="0"/>
              </a:rPr>
              <a:t>A point of sale (POS) is the place where sales are </a:t>
            </a:r>
            <a:r>
              <a:rPr lang="en-US" dirty="0" smtClean="0">
                <a:latin typeface="Times New Roman" panose="02020603050405020304" pitchFamily="18" charset="0"/>
                <a:cs typeface="Times New Roman" panose="02020603050405020304" pitchFamily="18" charset="0"/>
              </a:rPr>
              <a:t>made.  A point of sale system is </a:t>
            </a:r>
            <a:r>
              <a:rPr lang="en-US" dirty="0">
                <a:latin typeface="Times New Roman" panose="02020603050405020304" pitchFamily="18" charset="0"/>
                <a:cs typeface="Times New Roman" panose="02020603050405020304" pitchFamily="18" charset="0"/>
              </a:rPr>
              <a:t>a combination of software and hardware that allows </a:t>
            </a:r>
            <a:r>
              <a:rPr lang="en-US" dirty="0" smtClean="0">
                <a:latin typeface="Times New Roman" panose="02020603050405020304" pitchFamily="18" charset="0"/>
                <a:cs typeface="Times New Roman" panose="02020603050405020304" pitchFamily="18" charset="0"/>
              </a:rPr>
              <a:t>us </a:t>
            </a:r>
            <a:r>
              <a:rPr lang="en-US" dirty="0">
                <a:latin typeface="Times New Roman" panose="02020603050405020304" pitchFamily="18" charset="0"/>
                <a:cs typeface="Times New Roman" panose="02020603050405020304" pitchFamily="18" charset="0"/>
              </a:rPr>
              <a:t>to </a:t>
            </a:r>
            <a:r>
              <a:rPr lang="en-US" dirty="0" smtClean="0">
                <a:latin typeface="Times New Roman" panose="02020603050405020304" pitchFamily="18" charset="0"/>
                <a:cs typeface="Times New Roman" panose="02020603050405020304" pitchFamily="18" charset="0"/>
              </a:rPr>
              <a:t>make financial </a:t>
            </a:r>
            <a:r>
              <a:rPr lang="en-US" dirty="0">
                <a:latin typeface="Times New Roman" panose="02020603050405020304" pitchFamily="18" charset="0"/>
                <a:cs typeface="Times New Roman" panose="02020603050405020304" pitchFamily="18" charset="0"/>
              </a:rPr>
              <a:t>transactions and simplify key day-to-day business operations</a:t>
            </a:r>
            <a:r>
              <a:rPr lang="en-US" dirty="0" smtClean="0">
                <a:latin typeface="Times New Roman" panose="02020603050405020304" pitchFamily="18" charset="0"/>
                <a:cs typeface="Times New Roman" panose="02020603050405020304" pitchFamily="18" charset="0"/>
              </a:rPr>
              <a:t>.</a:t>
            </a:r>
            <a:endParaRPr lang="en-US" sz="2200" b="1" dirty="0" smtClean="0">
              <a:latin typeface="Times New Roman" panose="02020603050405020304" pitchFamily="18" charset="0"/>
              <a:cs typeface="Times New Roman" panose="02020603050405020304" pitchFamily="18" charset="0"/>
            </a:endParaRPr>
          </a:p>
          <a:p>
            <a:pPr lvl="1"/>
            <a:endParaRPr lang="en-US" sz="2200" dirty="0">
              <a:latin typeface="Times New Roman" panose="02020603050405020304" pitchFamily="18" charset="0"/>
              <a:cs typeface="Times New Roman" panose="02020603050405020304" pitchFamily="18" charset="0"/>
            </a:endParaRPr>
          </a:p>
          <a:p>
            <a:pPr lvl="1"/>
            <a:endParaRPr lang="en-US" sz="2200" dirty="0">
              <a:latin typeface="Times New Roman" panose="02020603050405020304" pitchFamily="18" charset="0"/>
              <a:cs typeface="Times New Roman" panose="02020603050405020304" pitchFamily="18" charset="0"/>
            </a:endParaRPr>
          </a:p>
          <a:p>
            <a:endParaRPr lang="en-US" dirty="0"/>
          </a:p>
          <a:p>
            <a:pPr marL="274320" lvl="1" indent="0">
              <a:buClr>
                <a:srgbClr val="93A299"/>
              </a:buClr>
              <a:buNone/>
            </a:pPr>
            <a:endParaRPr lang="en-US" sz="1900" dirty="0">
              <a:solidFill>
                <a:srgbClr val="292934"/>
              </a:solidFill>
            </a:endParaRPr>
          </a:p>
          <a:p>
            <a:pPr lvl="1">
              <a:buClr>
                <a:srgbClr val="93A299"/>
              </a:buClr>
            </a:pPr>
            <a:endParaRPr lang="en-US" sz="1900" dirty="0" smtClean="0">
              <a:solidFill>
                <a:srgbClr val="292934"/>
              </a:solidFill>
            </a:endParaRPr>
          </a:p>
          <a:p>
            <a:pPr marL="274320" lvl="1" indent="0">
              <a:buClr>
                <a:srgbClr val="93A299"/>
              </a:buClr>
              <a:buNone/>
            </a:pPr>
            <a:endParaRPr lang="en-US" sz="1900" dirty="0" smtClean="0">
              <a:solidFill>
                <a:srgbClr val="292934"/>
              </a:solidFill>
            </a:endParaRPr>
          </a:p>
          <a:p>
            <a:pPr lvl="1">
              <a:buClr>
                <a:srgbClr val="93A299"/>
              </a:buClr>
            </a:pPr>
            <a:endParaRPr lang="en-US" sz="1900" dirty="0">
              <a:solidFill>
                <a:srgbClr val="292934"/>
              </a:solidFill>
            </a:endParaRPr>
          </a:p>
          <a:p>
            <a:pPr marL="274320" lvl="1" indent="0">
              <a:buClr>
                <a:srgbClr val="93A299"/>
              </a:buClr>
              <a:buNone/>
            </a:pPr>
            <a:endParaRPr lang="en-US" sz="1900" dirty="0">
              <a:solidFill>
                <a:srgbClr val="292934"/>
              </a:solidFill>
            </a:endParaRPr>
          </a:p>
          <a:p>
            <a:pPr marL="320040" lvl="1" indent="0">
              <a:buClr>
                <a:srgbClr val="93A299"/>
              </a:buClr>
              <a:buNone/>
            </a:pPr>
            <a:endParaRPr lang="en-US" sz="1900" dirty="0">
              <a:solidFill>
                <a:srgbClr val="292934"/>
              </a:solidFill>
            </a:endParaRPr>
          </a:p>
          <a:p>
            <a:endParaRPr lang="en-US" dirty="0"/>
          </a:p>
        </p:txBody>
      </p:sp>
      <p:sp>
        <p:nvSpPr>
          <p:cNvPr id="4" name="Slide Number Placeholder 3"/>
          <p:cNvSpPr>
            <a:spLocks noGrp="1"/>
          </p:cNvSpPr>
          <p:nvPr>
            <p:ph type="sldNum" sz="quarter" idx="12"/>
          </p:nvPr>
        </p:nvSpPr>
        <p:spPr/>
        <p:txBody>
          <a:bodyPr/>
          <a:lstStyle/>
          <a:p>
            <a:fld id="{796E634C-1E21-4442-8F5F-47D10AA6296F}" type="slidenum">
              <a:rPr lang="en-US" smtClean="0"/>
              <a:pPr/>
              <a:t>9</a:t>
            </a:fld>
            <a:endParaRPr lang="en-US" dirty="0"/>
          </a:p>
        </p:txBody>
      </p:sp>
    </p:spTree>
    <p:extLst>
      <p:ext uri="{BB962C8B-B14F-4D97-AF65-F5344CB8AC3E}">
        <p14:creationId xmlns:p14="http://schemas.microsoft.com/office/powerpoint/2010/main" val="37259931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6758</TotalTime>
  <Words>2053</Words>
  <Application>Microsoft Office PowerPoint</Application>
  <PresentationFormat>On-screen Show (4:3)</PresentationFormat>
  <Paragraphs>264</Paragraphs>
  <Slides>23</Slides>
  <Notes>1</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Clarity</vt:lpstr>
      <vt:lpstr>1_Clarity</vt:lpstr>
      <vt:lpstr>Senior Affairs Point of Sale System  Memberships Training Course</vt:lpstr>
      <vt:lpstr>DSA Memberships Course Introduction Overview and Definitions</vt:lpstr>
      <vt:lpstr>DSA Memberships Course Introduction Overview and Definitions  </vt:lpstr>
      <vt:lpstr>DSA Memberships Course Introduction Overview and Definitions </vt:lpstr>
      <vt:lpstr>DSA Memberships Course Introduction Overview and Definitions</vt:lpstr>
      <vt:lpstr>DSA Memberships Course Introduction Overview and Definitions</vt:lpstr>
      <vt:lpstr>DSA Memberships Course Introduction Overview and Definitions</vt:lpstr>
      <vt:lpstr>DSA Memberships Course Introduction Overview and Definitions</vt:lpstr>
      <vt:lpstr>DSA Memberships Course Introduction Overview and Definitions </vt:lpstr>
      <vt:lpstr>DSA Memberships Course-Introduction Overview and Definitions</vt:lpstr>
      <vt:lpstr>DSA Memberships Course-Introduction Overview and Definitions</vt:lpstr>
      <vt:lpstr>DSA Memberships Course-Introduction Overview and Definitions</vt:lpstr>
      <vt:lpstr>DSA Memberships Course Introduction Overview and Definitions</vt:lpstr>
      <vt:lpstr>DSA Memberships Course Introduction Overview and Definitions</vt:lpstr>
      <vt:lpstr>DSA Memberships Course Introduction Overview and Definitions</vt:lpstr>
      <vt:lpstr>DSA Memberships Course Introduction Overview and Definitions</vt:lpstr>
      <vt:lpstr>DSA Memberships Course Introduction Overview and Definitions</vt:lpstr>
      <vt:lpstr>DSA Memberships Course Introduction Overview and Definitions</vt:lpstr>
      <vt:lpstr>DSA Memberships Course Introduction Overview and Definitions</vt:lpstr>
      <vt:lpstr>DSA Memberships Course Introduction Overview and Definitions</vt:lpstr>
      <vt:lpstr>DSA Memberships Course Introduction Overview and Definitions</vt:lpstr>
      <vt:lpstr>Quick Reference Guide to Course Content</vt:lpstr>
      <vt:lpstr>DSA Memberships Course Introduction Overview and Definitions</vt:lpstr>
    </vt:vector>
  </TitlesOfParts>
  <Company>City of Albuquerque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Affairs Siriusware Memberships Training Course</dc:title>
  <dc:creator>Terrasas, Amber</dc:creator>
  <cp:lastModifiedBy>Terrasas, Amber</cp:lastModifiedBy>
  <cp:revision>52</cp:revision>
  <cp:lastPrinted>2016-12-06T21:13:31Z</cp:lastPrinted>
  <dcterms:created xsi:type="dcterms:W3CDTF">2016-04-25T22:17:06Z</dcterms:created>
  <dcterms:modified xsi:type="dcterms:W3CDTF">2016-12-28T19:23:37Z</dcterms:modified>
</cp:coreProperties>
</file>